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267" r:id="rId2"/>
    <p:sldId id="283" r:id="rId3"/>
    <p:sldId id="269" r:id="rId4"/>
    <p:sldId id="277" r:id="rId5"/>
    <p:sldId id="288" r:id="rId6"/>
    <p:sldId id="284" r:id="rId7"/>
    <p:sldId id="258" r:id="rId8"/>
    <p:sldId id="285" r:id="rId9"/>
    <p:sldId id="281" r:id="rId10"/>
    <p:sldId id="273" r:id="rId11"/>
    <p:sldId id="290" r:id="rId12"/>
    <p:sldId id="275" r:id="rId13"/>
    <p:sldId id="279" r:id="rId14"/>
    <p:sldId id="272" r:id="rId15"/>
    <p:sldId id="268" r:id="rId16"/>
    <p:sldId id="291" r:id="rId17"/>
    <p:sldId id="262" r:id="rId18"/>
    <p:sldId id="263" r:id="rId19"/>
    <p:sldId id="287"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te, Ciaran" initials="HC" lastIdx="14" clrIdx="0">
    <p:extLst>
      <p:ext uri="{19B8F6BF-5375-455C-9EA6-DF929625EA0E}">
        <p15:presenceInfo xmlns:p15="http://schemas.microsoft.com/office/powerpoint/2012/main" userId="Harte, Ciaran" providerId="None"/>
      </p:ext>
    </p:extLst>
  </p:cmAuthor>
  <p:cmAuthor id="2" name="Alejandro Valverde" initials="AV" lastIdx="6" clrIdx="1">
    <p:extLst>
      <p:ext uri="{19B8F6BF-5375-455C-9EA6-DF929625EA0E}">
        <p15:presenceInfo xmlns:p15="http://schemas.microsoft.com/office/powerpoint/2012/main" userId="c958a437d2e395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68737" autoAdjust="0"/>
  </p:normalViewPr>
  <p:slideViewPr>
    <p:cSldViewPr snapToGrid="0" snapToObjects="1">
      <p:cViewPr varScale="1">
        <p:scale>
          <a:sx n="90" d="100"/>
          <a:sy n="90" d="100"/>
        </p:scale>
        <p:origin x="2376" y="90"/>
      </p:cViewPr>
      <p:guideLst>
        <p:guide orient="horz" pos="2160"/>
        <p:guide pos="2880"/>
      </p:guideLst>
    </p:cSldViewPr>
  </p:slideViewPr>
  <p:notesTextViewPr>
    <p:cViewPr>
      <p:scale>
        <a:sx n="75" d="100"/>
        <a:sy n="75" d="100"/>
      </p:scale>
      <p:origin x="0" y="0"/>
    </p:cViewPr>
  </p:notesTextViewPr>
  <p:sorterViewPr>
    <p:cViewPr>
      <p:scale>
        <a:sx n="178" d="100"/>
        <a:sy n="178" d="100"/>
      </p:scale>
      <p:origin x="0" y="0"/>
    </p:cViewPr>
  </p:sorterViewPr>
  <p:notesViewPr>
    <p:cSldViewPr snapToGrid="0" snapToObjects="1">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40BAF6-778C-FF4A-A6CC-174E9D20CD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2F9243A-886D-1145-AF84-828FD3D53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125659-4251-4596-AFC5-5C70DF7958FF}" type="datetime5">
              <a:rPr lang="en-US" smtClean="0"/>
              <a:t>27-Feb-18</a:t>
            </a:fld>
            <a:endParaRPr lang="en-GB"/>
          </a:p>
        </p:txBody>
      </p:sp>
      <p:sp>
        <p:nvSpPr>
          <p:cNvPr id="4" name="Footer Placeholder 3">
            <a:extLst>
              <a:ext uri="{FF2B5EF4-FFF2-40B4-BE49-F238E27FC236}">
                <a16:creationId xmlns:a16="http://schemas.microsoft.com/office/drawing/2014/main" id="{9B1AA24B-445F-304A-8B0B-0AA7A3D581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53E7568-B242-504C-905C-4990C46C88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3C0F99-304F-6E49-843F-5351A15493DC}" type="slidenum">
              <a:rPr lang="en-GB" smtClean="0"/>
              <a:pPr/>
              <a:t>‹#›</a:t>
            </a:fld>
            <a:endParaRPr lang="en-GB"/>
          </a:p>
        </p:txBody>
      </p:sp>
    </p:spTree>
    <p:extLst>
      <p:ext uri="{BB962C8B-B14F-4D97-AF65-F5344CB8AC3E}">
        <p14:creationId xmlns:p14="http://schemas.microsoft.com/office/powerpoint/2010/main" val="1337908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C97E-E9F6-4398-9383-E12362E4CB76}" type="datetime5">
              <a:rPr lang="en-US" smtClean="0"/>
              <a:t>27-Feb-18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DCBD1-C1B4-0949-A20B-F84C20C9707E}" type="slidenum">
              <a:rPr lang="en-GB" smtClean="0"/>
              <a:pPr/>
              <a:t>‹#›</a:t>
            </a:fld>
            <a:endParaRPr lang="en-GB"/>
          </a:p>
        </p:txBody>
      </p:sp>
    </p:spTree>
    <p:extLst>
      <p:ext uri="{BB962C8B-B14F-4D97-AF65-F5344CB8AC3E}">
        <p14:creationId xmlns:p14="http://schemas.microsoft.com/office/powerpoint/2010/main" val="177902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Alejandro Valverde and I have an idea. Idea which I would like to propose to </a:t>
            </a:r>
            <a:r>
              <a:rPr lang="en-GB"/>
              <a:t>you today.</a:t>
            </a:r>
            <a:endParaRPr lang="en-GB" dirty="0"/>
          </a:p>
          <a:p>
            <a:endParaRPr lang="en-GB" dirty="0"/>
          </a:p>
          <a:p>
            <a:r>
              <a:rPr lang="en-GB" dirty="0"/>
              <a:t>For</a:t>
            </a:r>
            <a:r>
              <a:rPr lang="en-GB" baseline="0" dirty="0"/>
              <a:t> those of you already initiated in this topic, I would like to implement System ID techniques into the current Flight Testing methodology. I would do this in a:</a:t>
            </a:r>
          </a:p>
          <a:p>
            <a:pPr marL="171450" indent="-171450">
              <a:buFontTx/>
              <a:buChar char="-"/>
            </a:pPr>
            <a:r>
              <a:rPr lang="en-GB" baseline="0" dirty="0"/>
              <a:t>Cost effective,</a:t>
            </a:r>
          </a:p>
          <a:p>
            <a:pPr marL="171450" indent="-171450">
              <a:buFontTx/>
              <a:buChar char="-"/>
            </a:pPr>
            <a:r>
              <a:rPr lang="en-GB" baseline="0" dirty="0"/>
              <a:t>Efficient, and</a:t>
            </a:r>
          </a:p>
          <a:p>
            <a:pPr marL="171450" indent="-171450">
              <a:buFontTx/>
              <a:buChar char="-"/>
            </a:pPr>
            <a:r>
              <a:rPr lang="en-GB" baseline="0" dirty="0"/>
              <a:t>Accurate, </a:t>
            </a:r>
          </a:p>
          <a:p>
            <a:pPr marL="0" indent="0">
              <a:buFontTx/>
              <a:buNone/>
            </a:pPr>
            <a:r>
              <a:rPr lang="en-GB" baseline="0" dirty="0"/>
              <a:t>ways. And in this presentation, I will describe how I want to do this.</a:t>
            </a:r>
          </a:p>
          <a:p>
            <a:pPr marL="0" indent="0">
              <a:buFontTx/>
              <a:buNone/>
            </a:pPr>
            <a:endParaRPr lang="en-GB" baseline="0" dirty="0"/>
          </a:p>
          <a:p>
            <a:pPr marL="0" indent="0">
              <a:buFontTx/>
              <a:buNone/>
            </a:pPr>
            <a:r>
              <a:rPr lang="en-GB" baseline="0" dirty="0"/>
              <a:t>Now, for those of you not initiated in this topic…</a:t>
            </a:r>
          </a:p>
          <a:p>
            <a:pPr marL="0" indent="0">
              <a:buFontTx/>
              <a:buNone/>
            </a:pP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1</a:t>
            </a:fld>
            <a:endParaRPr lang="en-GB"/>
          </a:p>
        </p:txBody>
      </p:sp>
    </p:spTree>
    <p:extLst>
      <p:ext uri="{BB962C8B-B14F-4D97-AF65-F5344CB8AC3E}">
        <p14:creationId xmlns:p14="http://schemas.microsoft.com/office/powerpoint/2010/main" val="134020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dynamics</a:t>
            </a:r>
          </a:p>
          <a:p>
            <a:endParaRPr lang="en-US" dirty="0"/>
          </a:p>
          <a:p>
            <a:r>
              <a:rPr lang="en-US" dirty="0"/>
              <a:t>Cyclic migration.. Identify driving</a:t>
            </a:r>
            <a:r>
              <a:rPr lang="en-US" baseline="0" dirty="0"/>
              <a:t> </a:t>
            </a:r>
            <a:r>
              <a:rPr lang="en-US" dirty="0"/>
              <a:t>parameters of this behavior</a:t>
            </a:r>
            <a:r>
              <a:rPr lang="en-US" baseline="0" dirty="0"/>
              <a:t> and properly address it.</a:t>
            </a:r>
            <a:r>
              <a:rPr lang="en-US" dirty="0"/>
              <a:t>  </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15</a:t>
            </a:fld>
            <a:endParaRPr lang="en-GB"/>
          </a:p>
        </p:txBody>
      </p:sp>
    </p:spTree>
    <p:extLst>
      <p:ext uri="{BB962C8B-B14F-4D97-AF65-F5344CB8AC3E}">
        <p14:creationId xmlns:p14="http://schemas.microsoft.com/office/powerpoint/2010/main" val="4410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of the oldest and most fundamental of all human scientific pursuits is developing mathematical models for physical systems based on imperfect observations or measurements. This activity is known as </a:t>
            </a:r>
            <a:r>
              <a:rPr lang="en-US" u="sng" dirty="0"/>
              <a:t>system identification</a:t>
            </a:r>
            <a:r>
              <a:rPr lang="en-US" u="none" dirty="0"/>
              <a:t>. When applied to aircraft, this is known as aircraft</a:t>
            </a:r>
            <a:r>
              <a:rPr lang="en-US" u="none" baseline="0" dirty="0"/>
              <a:t> </a:t>
            </a:r>
            <a:r>
              <a:rPr lang="en-US" u="none" dirty="0"/>
              <a:t>system identification.</a:t>
            </a:r>
          </a:p>
          <a:p>
            <a:endParaRPr lang="en-US" u="none" dirty="0"/>
          </a:p>
          <a:p>
            <a:r>
              <a:rPr lang="en-US" u="none" dirty="0"/>
              <a:t>And this is in fact one of the reasons why I am so interested in this topic, This discipline is fairly unknown in the aerospace industry, but it is in fact something that scientists and engineers have been doing for hundreds of years.</a:t>
            </a:r>
          </a:p>
          <a:p>
            <a:endParaRPr lang="en-GB" u="sng" dirty="0"/>
          </a:p>
          <a:p>
            <a:r>
              <a:rPr lang="en-GB" u="none" dirty="0"/>
              <a:t>I like to recall know the contribution to </a:t>
            </a:r>
            <a:r>
              <a:rPr lang="en-US" u="none" dirty="0"/>
              <a:t>human progress made by Johannes Kepler when, in 1609, he published the book </a:t>
            </a:r>
            <a:r>
              <a:rPr lang="en-US" i="1" u="none" dirty="0" err="1"/>
              <a:t>Astronomia</a:t>
            </a:r>
            <a:r>
              <a:rPr lang="en-US" i="1" u="none" dirty="0"/>
              <a:t> nova</a:t>
            </a:r>
            <a:r>
              <a:rPr lang="en-US" u="none" dirty="0"/>
              <a:t> which presented a mathematical model that describe the motion of the planets in the Solar System. For this, he collaborated with the Swedish </a:t>
            </a:r>
            <a:r>
              <a:rPr lang="en-US" u="none" dirty="0" err="1"/>
              <a:t>Tycho</a:t>
            </a:r>
            <a:r>
              <a:rPr lang="en-US" u="none" dirty="0"/>
              <a:t> Brahe, who provided him with precise data of planets position in the sky. This was System Identification.</a:t>
            </a:r>
            <a:endParaRPr lang="en-GB" u="none"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a:t>
            </a:fld>
            <a:endParaRPr lang="en-GB"/>
          </a:p>
        </p:txBody>
      </p:sp>
    </p:spTree>
    <p:extLst>
      <p:ext uri="{BB962C8B-B14F-4D97-AF65-F5344CB8AC3E}">
        <p14:creationId xmlns:p14="http://schemas.microsoft.com/office/powerpoint/2010/main" val="299423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Now, in our company, we have already covered some of the classical problems of Aircraft Dynamics.</a:t>
            </a:r>
          </a:p>
          <a:p>
            <a:endParaRPr lang="en-GB" dirty="0"/>
          </a:p>
          <a:p>
            <a:pPr marL="171450" indent="-171450">
              <a:buFontTx/>
              <a:buChar char="-"/>
            </a:pPr>
            <a:r>
              <a:rPr lang="en-GB" dirty="0"/>
              <a:t>Simulation: This is what the guys from Flight Physics do when they use </a:t>
            </a:r>
            <a:r>
              <a:rPr lang="en-GB" dirty="0" err="1"/>
              <a:t>FlightLab</a:t>
            </a:r>
            <a:endParaRPr lang="en-GB" dirty="0"/>
          </a:p>
          <a:p>
            <a:pPr marL="171450" indent="-171450">
              <a:buFontTx/>
              <a:buChar char="-"/>
            </a:pPr>
            <a:endParaRPr lang="en-GB" dirty="0"/>
          </a:p>
          <a:p>
            <a:pPr marL="171450" indent="-171450" algn="l" defTabSz="914400" rtl="0" eaLnBrk="1" latinLnBrk="0" hangingPunct="1">
              <a:buFontTx/>
              <a:buChar char="-"/>
            </a:pPr>
            <a:r>
              <a:rPr lang="en-GB" sz="1200" kern="1200" dirty="0">
                <a:solidFill>
                  <a:schemeClr val="tx1"/>
                </a:solidFill>
                <a:latin typeface="+mn-lt"/>
                <a:ea typeface="+mn-ea"/>
                <a:cs typeface="+mn-cs"/>
              </a:rPr>
              <a:t>Control: This is what our pilot does in his brain.. Since, we don’t have yet developed an autopilot, we don’t need to worry too much about this point.</a:t>
            </a:r>
          </a:p>
          <a:p>
            <a:pPr marL="171450" indent="-171450">
              <a:buFontTx/>
              <a:buChar char="-"/>
            </a:pPr>
            <a:endParaRPr lang="en-GB" dirty="0"/>
          </a:p>
          <a:p>
            <a:pPr marL="171450" indent="-171450">
              <a:buFontTx/>
              <a:buChar char="-"/>
            </a:pPr>
            <a:r>
              <a:rPr lang="en-GB" dirty="0"/>
              <a:t>Identification: Here is when we obtain a model for our helicopter, considering both the input and output to the model.</a:t>
            </a:r>
          </a:p>
          <a:p>
            <a:pPr marL="171450" indent="-171450">
              <a:buFontTx/>
              <a:buChar char="-"/>
            </a:pPr>
            <a:endParaRPr lang="en-GB" dirty="0"/>
          </a:p>
          <a:p>
            <a:pPr marL="0" indent="0">
              <a:buFontTx/>
              <a:buNone/>
            </a:pPr>
            <a:r>
              <a:rPr lang="en-GB" dirty="0"/>
              <a:t>For Kepler, this box was occupied by the solar system, for us this is the SH09; but in fact it same. Well, in fact, poor Kepler’s task was harder than ours because he did have control over the inputs to the system and we do have.</a:t>
            </a:r>
          </a:p>
        </p:txBody>
      </p:sp>
      <p:sp>
        <p:nvSpPr>
          <p:cNvPr id="4" name="Foliennummernplatzhalter 3"/>
          <p:cNvSpPr>
            <a:spLocks noGrp="1"/>
          </p:cNvSpPr>
          <p:nvPr>
            <p:ph type="sldNum" sz="quarter" idx="10"/>
          </p:nvPr>
        </p:nvSpPr>
        <p:spPr/>
        <p:txBody>
          <a:bodyPr/>
          <a:lstStyle/>
          <a:p>
            <a:fld id="{0D8DCBD1-C1B4-0949-A20B-F84C20C9707E}" type="slidenum">
              <a:rPr lang="en-GB" smtClean="0"/>
              <a:pPr/>
              <a:t>3</a:t>
            </a:fld>
            <a:endParaRPr lang="en-GB"/>
          </a:p>
        </p:txBody>
      </p:sp>
    </p:spTree>
    <p:extLst>
      <p:ext uri="{BB962C8B-B14F-4D97-AF65-F5344CB8AC3E}">
        <p14:creationId xmlns:p14="http://schemas.microsoft.com/office/powerpoint/2010/main" val="285135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Flight Simulator development:</a:t>
            </a:r>
          </a:p>
          <a:p>
            <a:pPr marL="171450" indent="-171450">
              <a:buFontTx/>
              <a:buChar char="-"/>
            </a:pPr>
            <a:endParaRPr lang="en-GB" dirty="0"/>
          </a:p>
          <a:p>
            <a:pPr marL="171450" indent="-171450">
              <a:buFontTx/>
              <a:buChar char="-"/>
            </a:pPr>
            <a:r>
              <a:rPr lang="en-GB" dirty="0"/>
              <a:t>Flight Envelope Expansion. </a:t>
            </a:r>
            <a:br>
              <a:rPr lang="en-GB" dirty="0"/>
            </a:br>
            <a:r>
              <a:rPr lang="en-GB" dirty="0"/>
              <a:t/>
            </a:r>
            <a:br>
              <a:rPr lang="en-GB" dirty="0"/>
            </a:br>
            <a:r>
              <a:rPr lang="en-GB" dirty="0"/>
              <a:t>(It is needed to consider </a:t>
            </a:r>
            <a:r>
              <a:rPr lang="en-US" dirty="0"/>
              <a:t>the models limitations and the type of aerodynamic effects.)</a:t>
            </a: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4</a:t>
            </a:fld>
            <a:endParaRPr lang="en-GB"/>
          </a:p>
        </p:txBody>
      </p:sp>
    </p:spTree>
    <p:extLst>
      <p:ext uri="{BB962C8B-B14F-4D97-AF65-F5344CB8AC3E}">
        <p14:creationId xmlns:p14="http://schemas.microsoft.com/office/powerpoint/2010/main" val="355458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5</a:t>
            </a:fld>
            <a:endParaRPr lang="en-GB"/>
          </a:p>
        </p:txBody>
      </p:sp>
    </p:spTree>
    <p:extLst>
      <p:ext uri="{BB962C8B-B14F-4D97-AF65-F5344CB8AC3E}">
        <p14:creationId xmlns:p14="http://schemas.microsoft.com/office/powerpoint/2010/main" val="234612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6</a:t>
            </a:fld>
            <a:endParaRPr lang="en-GB"/>
          </a:p>
        </p:txBody>
      </p:sp>
    </p:spTree>
    <p:extLst>
      <p:ext uri="{BB962C8B-B14F-4D97-AF65-F5344CB8AC3E}">
        <p14:creationId xmlns:p14="http://schemas.microsoft.com/office/powerpoint/2010/main" val="307770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Accurate</a:t>
            </a:r>
            <a:r>
              <a:rPr lang="en-GB" sz="1400" baseline="0" dirty="0"/>
              <a:t> -&gt; Because it’s based on real flight data</a:t>
            </a:r>
          </a:p>
          <a:p>
            <a:r>
              <a:rPr lang="en-GB" sz="1400" baseline="0" dirty="0"/>
              <a:t>Simple -&gt; Does not require high computational power</a:t>
            </a:r>
          </a:p>
          <a:p>
            <a:r>
              <a:rPr lang="en-GB" sz="1400" baseline="0" dirty="0"/>
              <a:t>Reliable -&gt; Computed with </a:t>
            </a:r>
            <a:endParaRPr lang="en-GB" sz="1400"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7</a:t>
            </a:fld>
            <a:endParaRPr lang="en-GB"/>
          </a:p>
        </p:txBody>
      </p:sp>
    </p:spTree>
    <p:extLst>
      <p:ext uri="{BB962C8B-B14F-4D97-AF65-F5344CB8AC3E}">
        <p14:creationId xmlns:p14="http://schemas.microsoft.com/office/powerpoint/2010/main" val="169640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Flightlab</a:t>
            </a:r>
            <a:r>
              <a:rPr lang="en-US" sz="1200" kern="1200" dirty="0" smtClean="0">
                <a:solidFill>
                  <a:schemeClr val="tx1"/>
                </a:solidFill>
                <a:effectLst/>
                <a:latin typeface="+mn-lt"/>
                <a:ea typeface="+mn-ea"/>
                <a:cs typeface="+mn-cs"/>
              </a:rPr>
              <a:t> can be used also for evaluate helicopter </a:t>
            </a:r>
            <a:r>
              <a:rPr lang="en-US" sz="1200" u="sng" kern="1200" dirty="0" smtClean="0">
                <a:solidFill>
                  <a:schemeClr val="tx1"/>
                </a:solidFill>
                <a:effectLst/>
                <a:latin typeface="+mn-lt"/>
                <a:ea typeface="+mn-ea"/>
                <a:cs typeface="+mn-cs"/>
              </a:rPr>
              <a:t>design changes</a:t>
            </a:r>
            <a:r>
              <a:rPr lang="en-US" sz="1200" kern="1200" dirty="0" smtClean="0">
                <a:solidFill>
                  <a:schemeClr val="tx1"/>
                </a:solidFill>
                <a:effectLst/>
                <a:latin typeface="+mn-lt"/>
                <a:ea typeface="+mn-ea"/>
                <a:cs typeface="+mn-cs"/>
              </a:rPr>
              <a:t> impact</a:t>
            </a:r>
            <a:r>
              <a:rPr lang="en-US" sz="1200" kern="1200" dirty="0" smtClean="0">
                <a:solidFill>
                  <a:srgbClr val="FF0000"/>
                </a:solidFill>
                <a:effectLst/>
                <a:latin typeface="+mn-lt"/>
                <a:ea typeface="+mn-ea"/>
                <a:cs typeface="+mn-cs"/>
              </a:rPr>
              <a:t> </a:t>
            </a:r>
            <a:r>
              <a:rPr lang="en-US" sz="1200" kern="1200" dirty="0" smtClean="0">
                <a:solidFill>
                  <a:schemeClr val="tx1"/>
                </a:solidFill>
                <a:effectLst/>
                <a:latin typeface="+mn-lt"/>
                <a:ea typeface="+mn-ea"/>
                <a:cs typeface="+mn-cs"/>
              </a:rPr>
              <a:t>or for the preliminary design of a new vehicle,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identified model </a:t>
            </a:r>
            <a:r>
              <a:rPr lang="en-US" sz="1200" u="sng" kern="1200" dirty="0" smtClean="0">
                <a:solidFill>
                  <a:schemeClr val="tx1"/>
                </a:solidFill>
                <a:effectLst/>
                <a:latin typeface="+mn-lt"/>
                <a:ea typeface="+mn-ea"/>
                <a:cs typeface="+mn-cs"/>
              </a:rPr>
              <a:t>cannot be used </a:t>
            </a:r>
            <a:r>
              <a:rPr lang="en-US" sz="1200" kern="1200" dirty="0" smtClean="0">
                <a:solidFill>
                  <a:schemeClr val="tx1"/>
                </a:solidFill>
                <a:effectLst/>
                <a:latin typeface="+mn-lt"/>
                <a:ea typeface="+mn-ea"/>
                <a:cs typeface="+mn-cs"/>
              </a:rPr>
              <a:t>to infer anything about a vehicle different from which was tested and identified.</a:t>
            </a:r>
          </a:p>
        </p:txBody>
      </p:sp>
      <p:sp>
        <p:nvSpPr>
          <p:cNvPr id="4" name="Slide Number Placeholder 3"/>
          <p:cNvSpPr>
            <a:spLocks noGrp="1"/>
          </p:cNvSpPr>
          <p:nvPr>
            <p:ph type="sldNum" sz="quarter" idx="10"/>
          </p:nvPr>
        </p:nvSpPr>
        <p:spPr/>
        <p:txBody>
          <a:bodyPr/>
          <a:lstStyle/>
          <a:p>
            <a:fld id="{0D8DCBD1-C1B4-0949-A20B-F84C20C9707E}" type="slidenum">
              <a:rPr lang="en-GB" smtClean="0"/>
              <a:pPr/>
              <a:t>8</a:t>
            </a:fld>
            <a:endParaRPr lang="en-GB"/>
          </a:p>
        </p:txBody>
      </p:sp>
    </p:spTree>
    <p:extLst>
      <p:ext uri="{BB962C8B-B14F-4D97-AF65-F5344CB8AC3E}">
        <p14:creationId xmlns:p14="http://schemas.microsoft.com/office/powerpoint/2010/main" val="25829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10</a:t>
            </a:fld>
            <a:endParaRPr lang="en-GB"/>
          </a:p>
        </p:txBody>
      </p:sp>
    </p:spTree>
    <p:extLst>
      <p:ext uri="{BB962C8B-B14F-4D97-AF65-F5344CB8AC3E}">
        <p14:creationId xmlns:p14="http://schemas.microsoft.com/office/powerpoint/2010/main" val="400846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972000" y="3821860"/>
            <a:ext cx="3014784" cy="1655762"/>
          </a:xfrm>
        </p:spPr>
        <p:txBody>
          <a:bodyPr anchor="t"/>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dd</a:t>
            </a:r>
            <a:r>
              <a:rPr lang="en-US" dirty="0"/>
              <a:t>/mm/</a:t>
            </a:r>
            <a:r>
              <a:rPr lang="en-US" dirty="0" err="1"/>
              <a:t>yy</a:t>
            </a:r>
            <a:endParaRPr lang="en-US" dirty="0"/>
          </a:p>
        </p:txBody>
      </p:sp>
      <p:sp>
        <p:nvSpPr>
          <p:cNvPr id="9" name="TextBox 8">
            <a:extLst>
              <a:ext uri="{FF2B5EF4-FFF2-40B4-BE49-F238E27FC236}">
                <a16:creationId xmlns:a16="http://schemas.microsoft.com/office/drawing/2014/main" id="{7AA740FB-87B6-BF44-8666-86077F98C2A6}"/>
              </a:ext>
            </a:extLst>
          </p:cNvPr>
          <p:cNvSpPr txBox="1"/>
          <p:nvPr userDrawn="1"/>
        </p:nvSpPr>
        <p:spPr>
          <a:xfrm>
            <a:off x="2228045" y="3921617"/>
            <a:ext cx="0" cy="0"/>
          </a:xfrm>
          <a:prstGeom prst="rect">
            <a:avLst/>
          </a:prstGeom>
          <a:noFill/>
        </p:spPr>
        <p:txBody>
          <a:bodyPr wrap="none" lIns="0" tIns="0" rIns="0" bIns="0" rtlCol="0">
            <a:noAutofit/>
          </a:bodyPr>
          <a:lstStyle/>
          <a:p>
            <a:pPr algn="l"/>
            <a:endParaRPr lang="en-GB" b="0" i="0" dirty="0">
              <a:solidFill>
                <a:schemeClr val="tx1"/>
              </a:solidFill>
              <a:latin typeface="Suisse Int'l" panose="020B0504000000000000" pitchFamily="34" charset="77"/>
            </a:endParaRPr>
          </a:p>
        </p:txBody>
      </p:sp>
      <p:sp>
        <p:nvSpPr>
          <p:cNvPr id="6" name="Rectangle 5">
            <a:extLst>
              <a:ext uri="{FF2B5EF4-FFF2-40B4-BE49-F238E27FC236}">
                <a16:creationId xmlns:a16="http://schemas.microsoft.com/office/drawing/2014/main" id="{A4E4A973-759A-3643-9A17-349CD8D16656}"/>
              </a:ext>
            </a:extLst>
          </p:cNvPr>
          <p:cNvSpPr/>
          <p:nvPr userDrawn="1"/>
        </p:nvSpPr>
        <p:spPr>
          <a:xfrm>
            <a:off x="0" y="0"/>
            <a:ext cx="9144000" cy="1411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5F9F93F-0AEE-9848-BDE8-B27A46919D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0408" y="4258422"/>
            <a:ext cx="4140200" cy="1219200"/>
          </a:xfrm>
          <a:prstGeom prst="rect">
            <a:avLst/>
          </a:prstGeom>
        </p:spPr>
      </p:pic>
      <p:pic>
        <p:nvPicPr>
          <p:cNvPr id="8" name="Picture 7">
            <a:extLst>
              <a:ext uri="{FF2B5EF4-FFF2-40B4-BE49-F238E27FC236}">
                <a16:creationId xmlns:a16="http://schemas.microsoft.com/office/drawing/2014/main" id="{B86AB559-D79E-7242-9BB5-74E425FD1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356539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Grey Ba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DE54F64-EB90-5946-A255-F2B58709C930}"/>
              </a:ext>
            </a:extLst>
          </p:cNvPr>
          <p:cNvSpPr>
            <a:spLocks noGrp="1"/>
          </p:cNvSpPr>
          <p:nvPr>
            <p:ph type="sldNum" sz="quarter" idx="12"/>
          </p:nvPr>
        </p:nvSpPr>
        <p:spPr>
          <a:xfrm>
            <a:off x="8100000" y="6300000"/>
            <a:ext cx="540000" cy="180000"/>
          </a:xfrm>
        </p:spPr>
        <p:txBody>
          <a:bodyPr anchor="t"/>
          <a:lstStyle>
            <a:lvl1pPr algn="r">
              <a:lnSpc>
                <a:spcPts val="1200"/>
              </a:lnSpc>
              <a:defRPr sz="900">
                <a:solidFill>
                  <a:schemeClr val="bg2"/>
                </a:solidFill>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60389395-CA60-FF4E-AB8E-2484AE557432}"/>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0EA41BA1-481E-E74F-AB66-DAC121561FCE}"/>
              </a:ext>
            </a:extLst>
          </p:cNvPr>
          <p:cNvSpPr/>
          <p:nvPr userDrawn="1"/>
        </p:nvSpPr>
        <p:spPr>
          <a:xfrm>
            <a:off x="0" y="0"/>
            <a:ext cx="9144000" cy="1411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23872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B42B5C18-5904-4A9B-8587-E34CBF2F2A82}" type="datetime5">
              <a:rPr lang="en-US" smtClean="0"/>
              <a:t>27-Feb-18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nchor="t"/>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2556000" y="1636086"/>
            <a:ext cx="6084000" cy="4416984"/>
          </a:xfrm>
        </p:spPr>
        <p:txBody>
          <a:bodyPr anchor="t"/>
          <a:lstStyle>
            <a:lvl1pPr marL="0" indent="0">
              <a:lnSpc>
                <a:spcPts val="32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9" name="Straight Connector 8">
            <a:extLst>
              <a:ext uri="{FF2B5EF4-FFF2-40B4-BE49-F238E27FC236}">
                <a16:creationId xmlns:a16="http://schemas.microsoft.com/office/drawing/2014/main" id="{982BB819-0C71-4B49-97B7-76F83B129E95}"/>
              </a:ext>
            </a:extLst>
          </p:cNvPr>
          <p:cNvCxnSpPr/>
          <p:nvPr userDrawn="1"/>
        </p:nvCxnSpPr>
        <p:spPr>
          <a:xfrm>
            <a:off x="2556001" y="2041301"/>
            <a:ext cx="608399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3BD12B7-E2CE-644F-9776-65EDCB6B4FC3}"/>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
        <p:nvSpPr>
          <p:cNvPr id="11"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5228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2556000" y="1725769"/>
            <a:ext cx="5959350" cy="3882980"/>
          </a:xfrm>
        </p:spPr>
        <p:txBody>
          <a:bodyPr/>
          <a:lstStyle>
            <a:lvl1pPr marL="215388" indent="-215388">
              <a:lnSpc>
                <a:spcPts val="2400"/>
              </a:lnSpc>
              <a:spcBef>
                <a:spcPts val="0"/>
              </a:spcBef>
              <a:buFont typeface="+mj-lt"/>
              <a:buAutoNum type="arabicPeriod"/>
              <a:tabLst/>
              <a:defRPr sz="2000" b="0" i="0">
                <a:latin typeface="Arial"/>
                <a:cs typeface="Arial"/>
              </a:defRPr>
            </a:lvl1pPr>
            <a:lvl2pPr marL="0" indent="0">
              <a:lnSpc>
                <a:spcPts val="1800"/>
              </a:lnSpc>
              <a:spcBef>
                <a:spcPts val="0"/>
              </a:spcBef>
              <a:buNone/>
              <a:defRPr sz="1500" b="0" i="0">
                <a:latin typeface="Arial"/>
                <a:cs typeface="Arial"/>
              </a:defRPr>
            </a:lvl2pPr>
            <a:lvl3pPr marL="324000" indent="-324000">
              <a:lnSpc>
                <a:spcPts val="1800"/>
              </a:lnSpc>
              <a:spcBef>
                <a:spcPts val="0"/>
              </a:spcBef>
              <a:buFont typeface=".AppleSystemUIFont"/>
              <a:buChar char="–"/>
              <a:tabLst/>
              <a:defRPr sz="1500" b="0" i="0">
                <a:latin typeface="Arial"/>
                <a:cs typeface="Arial"/>
              </a:defRPr>
            </a:lvl3pPr>
            <a:lvl4pPr marL="0" indent="0">
              <a:lnSpc>
                <a:spcPts val="1800"/>
              </a:lnSpc>
              <a:spcBef>
                <a:spcPts val="0"/>
              </a:spcBef>
              <a:buNone/>
              <a:defRPr sz="1500" b="1" i="0">
                <a:latin typeface="Arial"/>
                <a:cs typeface="Arial"/>
              </a:defRPr>
            </a:lvl4pPr>
            <a:lvl5pPr marL="179388" indent="-173038">
              <a:lnSpc>
                <a:spcPts val="1800"/>
              </a:lnSpc>
              <a:spcBef>
                <a:spcPts val="0"/>
              </a:spcBef>
              <a:tabLst/>
              <a:defRPr sz="1500" b="0" i="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EBD6096E-B422-4A7C-A86B-590D49FB2AD6}" type="datetime5">
              <a:rPr lang="en-US" smtClean="0"/>
              <a:t>27-Feb-18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63E6F48-64C1-A44B-A434-E2B9F46A79D7}"/>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0" name="Picture 9">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380138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8117704"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22274AB0-32C3-44FE-A7F0-1060C71818A4}" type="datetime5">
              <a:rPr lang="en-US" smtClean="0"/>
              <a:t>27-Feb-18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a:extLst>
              <a:ext uri="{FF2B5EF4-FFF2-40B4-BE49-F238E27FC236}">
                <a16:creationId xmlns:a16="http://schemas.microsoft.com/office/drawing/2014/main" id="{69B913BD-E3C0-0642-830B-A12C35E350F3}"/>
              </a:ext>
            </a:extLst>
          </p:cNvPr>
          <p:cNvSpPr>
            <a:spLocks noGrp="1"/>
          </p:cNvSpPr>
          <p:nvPr>
            <p:ph type="body" idx="14"/>
          </p:nvPr>
        </p:nvSpPr>
        <p:spPr>
          <a:xfrm>
            <a:off x="3267008" y="1684864"/>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2">
            <a:extLst>
              <a:ext uri="{FF2B5EF4-FFF2-40B4-BE49-F238E27FC236}">
                <a16:creationId xmlns:a16="http://schemas.microsoft.com/office/drawing/2014/main" id="{7AF33B51-C717-EC4E-B427-AA402226D1D1}"/>
              </a:ext>
            </a:extLst>
          </p:cNvPr>
          <p:cNvSpPr>
            <a:spLocks noGrp="1"/>
          </p:cNvSpPr>
          <p:nvPr>
            <p:ph type="body" idx="15"/>
          </p:nvPr>
        </p:nvSpPr>
        <p:spPr>
          <a:xfrm>
            <a:off x="6065704" y="1689035"/>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6C0B27B4-3D06-7B4D-98F8-B3585C5AFF1A}"/>
              </a:ext>
            </a:extLst>
          </p:cNvPr>
          <p:cNvSpPr>
            <a:spLocks noGrp="1"/>
          </p:cNvSpPr>
          <p:nvPr>
            <p:ph type="body" sz="quarter" idx="16"/>
          </p:nvPr>
        </p:nvSpPr>
        <p:spPr>
          <a:xfrm>
            <a:off x="468312"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1">
            <a:extLst>
              <a:ext uri="{FF2B5EF4-FFF2-40B4-BE49-F238E27FC236}">
                <a16:creationId xmlns:a16="http://schemas.microsoft.com/office/drawing/2014/main" id="{39DEE832-69D0-DE45-9838-64854205337F}"/>
              </a:ext>
            </a:extLst>
          </p:cNvPr>
          <p:cNvSpPr>
            <a:spLocks noGrp="1"/>
          </p:cNvSpPr>
          <p:nvPr>
            <p:ph type="body" sz="quarter" idx="17"/>
          </p:nvPr>
        </p:nvSpPr>
        <p:spPr>
          <a:xfrm>
            <a:off x="3267008"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1">
            <a:extLst>
              <a:ext uri="{FF2B5EF4-FFF2-40B4-BE49-F238E27FC236}">
                <a16:creationId xmlns:a16="http://schemas.microsoft.com/office/drawing/2014/main" id="{8D5FC71F-9132-F645-8AC5-C27260D697B0}"/>
              </a:ext>
            </a:extLst>
          </p:cNvPr>
          <p:cNvSpPr>
            <a:spLocks noGrp="1"/>
          </p:cNvSpPr>
          <p:nvPr>
            <p:ph type="body" sz="quarter" idx="18"/>
          </p:nvPr>
        </p:nvSpPr>
        <p:spPr>
          <a:xfrm>
            <a:off x="6065704"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2">
            <a:extLst>
              <a:ext uri="{FF2B5EF4-FFF2-40B4-BE49-F238E27FC236}">
                <a16:creationId xmlns:a16="http://schemas.microsoft.com/office/drawing/2014/main" id="{B3E0F3B6-F55A-244C-8A9A-D2335C911F45}"/>
              </a:ext>
            </a:extLst>
          </p:cNvPr>
          <p:cNvSpPr>
            <a:spLocks noGrp="1"/>
          </p:cNvSpPr>
          <p:nvPr>
            <p:ph type="body" idx="19"/>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7" name="Picture 16">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29528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067E90EC-8093-4232-91EF-66C32FE2F73F}" type="datetime5">
              <a:rPr lang="en-US" smtClean="0"/>
              <a:t>27-Feb-18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90732" cy="4416984"/>
          </a:xfrm>
        </p:spPr>
        <p:txBody>
          <a:bodyPr anchor="t"/>
          <a:lstStyle>
            <a:lvl1pPr marL="0" indent="0">
              <a:lnSpc>
                <a:spcPts val="1800"/>
              </a:lnSpc>
              <a:spcBef>
                <a:spcPts val="0"/>
              </a:spcBef>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Picture Placeholder 9">
            <a:extLst>
              <a:ext uri="{FF2B5EF4-FFF2-40B4-BE49-F238E27FC236}">
                <a16:creationId xmlns:a16="http://schemas.microsoft.com/office/drawing/2014/main" id="{ABCDBDA6-EEB0-B54C-AE3E-206E6E0AD092}"/>
              </a:ext>
            </a:extLst>
          </p:cNvPr>
          <p:cNvSpPr>
            <a:spLocks noGrp="1"/>
          </p:cNvSpPr>
          <p:nvPr>
            <p:ph type="pic" sz="quarter" idx="14"/>
          </p:nvPr>
        </p:nvSpPr>
        <p:spPr>
          <a:xfrm>
            <a:off x="3251200" y="936625"/>
            <a:ext cx="5435600" cy="5167313"/>
          </a:xfrm>
        </p:spPr>
        <p:txBody>
          <a:bodyPr lIns="720000" rIns="720000" anchor="ctr"/>
          <a:lstStyle>
            <a:lvl1pPr marL="0" indent="0" algn="ctr">
              <a:buNone/>
              <a:defRPr sz="1800"/>
            </a:lvl1pPr>
          </a:lstStyle>
          <a:p>
            <a:r>
              <a:rPr lang="en-US"/>
              <a:t>Click icon to add picture</a:t>
            </a:r>
            <a:endParaRPr lang="en-GB"/>
          </a:p>
        </p:txBody>
      </p:sp>
      <p:sp>
        <p:nvSpPr>
          <p:cNvPr id="9" name="Text Placeholder 2">
            <a:extLst>
              <a:ext uri="{FF2B5EF4-FFF2-40B4-BE49-F238E27FC236}">
                <a16:creationId xmlns:a16="http://schemas.microsoft.com/office/drawing/2014/main" id="{D7B9734C-6AFD-474B-ABB8-DAD36D1AD4FA}"/>
              </a:ext>
            </a:extLst>
          </p:cNvPr>
          <p:cNvSpPr>
            <a:spLocks noGrp="1"/>
          </p:cNvSpPr>
          <p:nvPr>
            <p:ph type="body" idx="15"/>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71595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544B0931-611C-4977-86BC-2A0E4AA50AB9}" type="datetime5">
              <a:rPr lang="en-US" smtClean="0"/>
              <a:t>27-Feb-18</a:t>
            </a:fld>
            <a:endParaRPr lang="en-GB" dirty="0"/>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6" name="Picture Placeholder 5">
            <a:extLst>
              <a:ext uri="{FF2B5EF4-FFF2-40B4-BE49-F238E27FC236}">
                <a16:creationId xmlns:a16="http://schemas.microsoft.com/office/drawing/2014/main" id="{5AB654C1-585C-8D47-89CE-D8FA123A0016}"/>
              </a:ext>
            </a:extLst>
          </p:cNvPr>
          <p:cNvSpPr>
            <a:spLocks noGrp="1"/>
          </p:cNvSpPr>
          <p:nvPr>
            <p:ph type="pic" sz="quarter" idx="13"/>
          </p:nvPr>
        </p:nvSpPr>
        <p:spPr>
          <a:xfrm>
            <a:off x="468313" y="940158"/>
            <a:ext cx="8218487" cy="5157988"/>
          </a:xfrm>
        </p:spPr>
        <p:txBody>
          <a:bodyPr lIns="1080000" rIns="1080000" anchor="ctr"/>
          <a:lstStyle>
            <a:lvl1pPr marL="0" indent="0" algn="ctr">
              <a:buNone/>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FFAADF75-6F8B-D446-B307-77C8046ABA11}"/>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9" name="Picture 8">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39782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2000" y="1906073"/>
            <a:ext cx="7236000" cy="1465756"/>
          </a:xfrm>
        </p:spPr>
        <p:txBody>
          <a:bodyPr anchor="b"/>
          <a:lstStyle>
            <a:lvl1pPr algn="l">
              <a:defRPr sz="3600">
                <a:solidFill>
                  <a:schemeClr val="bg1"/>
                </a:solidFill>
              </a:defRPr>
            </a:lvl1pPr>
          </a:lstStyle>
          <a:p>
            <a:r>
              <a:rPr lang="en-US" dirty="0"/>
              <a:t>Presentation title</a:t>
            </a:r>
            <a:br>
              <a:rPr lang="en-US" dirty="0"/>
            </a:br>
            <a:r>
              <a:rPr lang="en-US" dirty="0"/>
              <a:t>Subtitle</a:t>
            </a:r>
          </a:p>
        </p:txBody>
      </p:sp>
      <p:sp>
        <p:nvSpPr>
          <p:cNvPr id="4" name="TextBox 3">
            <a:extLst>
              <a:ext uri="{FF2B5EF4-FFF2-40B4-BE49-F238E27FC236}">
                <a16:creationId xmlns:a16="http://schemas.microsoft.com/office/drawing/2014/main" id="{F5B545C1-81A5-B642-B12A-35A87634E9E2}"/>
              </a:ext>
            </a:extLst>
          </p:cNvPr>
          <p:cNvSpPr txBox="1"/>
          <p:nvPr userDrawn="1"/>
        </p:nvSpPr>
        <p:spPr>
          <a:xfrm>
            <a:off x="1004195" y="5537915"/>
            <a:ext cx="1114377" cy="830687"/>
          </a:xfrm>
          <a:prstGeom prst="rect">
            <a:avLst/>
          </a:prstGeom>
          <a:noFill/>
        </p:spPr>
        <p:txBody>
          <a:bodyPr wrap="square" lIns="0" tIns="0" rIns="0" bIns="0" rtlCol="0" anchor="b">
            <a:noAutofit/>
          </a:bodyPr>
          <a:lstStyle/>
          <a:p>
            <a:pPr algn="l">
              <a:lnSpc>
                <a:spcPts val="1200"/>
              </a:lnSpc>
            </a:pPr>
            <a:r>
              <a:rPr lang="en-GB" sz="900" b="0" i="0" dirty="0" err="1">
                <a:solidFill>
                  <a:schemeClr val="bg1"/>
                </a:solidFill>
                <a:latin typeface="Arial"/>
                <a:cs typeface="Arial"/>
              </a:rPr>
              <a:t>Kopter</a:t>
            </a:r>
            <a:r>
              <a:rPr lang="en-GB" sz="900" b="0" i="0" dirty="0">
                <a:solidFill>
                  <a:schemeClr val="bg1"/>
                </a:solidFill>
                <a:latin typeface="Arial"/>
                <a:cs typeface="Arial"/>
              </a:rPr>
              <a:t> Group AG</a:t>
            </a:r>
          </a:p>
          <a:p>
            <a:pPr algn="l">
              <a:lnSpc>
                <a:spcPts val="1200"/>
              </a:lnSpc>
            </a:pPr>
            <a:r>
              <a:rPr lang="en-GB" sz="900" b="0" i="0" dirty="0" err="1">
                <a:solidFill>
                  <a:schemeClr val="bg1"/>
                </a:solidFill>
                <a:latin typeface="Arial"/>
                <a:cs typeface="Arial"/>
              </a:rPr>
              <a:t>Binzstrasse</a:t>
            </a:r>
            <a:r>
              <a:rPr lang="en-GB" sz="900" b="0" i="0" dirty="0">
                <a:solidFill>
                  <a:schemeClr val="bg1"/>
                </a:solidFill>
                <a:latin typeface="Arial"/>
                <a:cs typeface="Arial"/>
              </a:rPr>
              <a:t> 31 </a:t>
            </a:r>
          </a:p>
          <a:p>
            <a:pPr algn="l">
              <a:lnSpc>
                <a:spcPts val="1200"/>
              </a:lnSpc>
            </a:pPr>
            <a:r>
              <a:rPr lang="en-GB" sz="900" b="0" i="0" dirty="0">
                <a:solidFill>
                  <a:schemeClr val="bg1"/>
                </a:solidFill>
                <a:latin typeface="Arial"/>
                <a:cs typeface="Arial"/>
              </a:rPr>
              <a:t>8620 </a:t>
            </a:r>
            <a:r>
              <a:rPr lang="en-GB" sz="900" b="0" i="0" dirty="0" err="1">
                <a:solidFill>
                  <a:schemeClr val="bg1"/>
                </a:solidFill>
                <a:latin typeface="Arial"/>
                <a:cs typeface="Arial"/>
              </a:rPr>
              <a:t>Wetzikon</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6" name="TextBox 5">
            <a:extLst>
              <a:ext uri="{FF2B5EF4-FFF2-40B4-BE49-F238E27FC236}">
                <a16:creationId xmlns:a16="http://schemas.microsoft.com/office/drawing/2014/main" id="{9D157BAA-AA0E-7944-A47F-0780BF90DA5E}"/>
              </a:ext>
            </a:extLst>
          </p:cNvPr>
          <p:cNvSpPr txBox="1"/>
          <p:nvPr userDrawn="1"/>
        </p:nvSpPr>
        <p:spPr>
          <a:xfrm>
            <a:off x="2322133" y="5537915"/>
            <a:ext cx="1114377" cy="830687"/>
          </a:xfrm>
          <a:prstGeom prst="rect">
            <a:avLst/>
          </a:prstGeom>
          <a:noFill/>
        </p:spPr>
        <p:txBody>
          <a:bodyPr wrap="square" lIns="0" tIns="0" rIns="0" bIns="0" rtlCol="0" anchor="b">
            <a:noAutofit/>
          </a:bodyPr>
          <a:lstStyle/>
          <a:p>
            <a:pPr algn="l">
              <a:lnSpc>
                <a:spcPts val="1200"/>
              </a:lnSpc>
            </a:pPr>
            <a:r>
              <a:rPr lang="en-GB" sz="900" b="0" i="0" dirty="0">
                <a:solidFill>
                  <a:schemeClr val="bg1"/>
                </a:solidFill>
                <a:latin typeface="Arial"/>
                <a:cs typeface="Arial"/>
              </a:rPr>
              <a:t>Registered Office</a:t>
            </a:r>
          </a:p>
          <a:p>
            <a:pPr algn="l">
              <a:lnSpc>
                <a:spcPts val="1200"/>
              </a:lnSpc>
            </a:pPr>
            <a:r>
              <a:rPr lang="en-GB" sz="900" b="0" i="0" dirty="0" err="1">
                <a:solidFill>
                  <a:schemeClr val="bg1"/>
                </a:solidFill>
                <a:latin typeface="Arial"/>
                <a:cs typeface="Arial"/>
              </a:rPr>
              <a:t>Flugplatzareal</a:t>
            </a:r>
            <a:r>
              <a:rPr lang="en-GB" sz="900" b="0" i="0" dirty="0">
                <a:solidFill>
                  <a:schemeClr val="bg1"/>
                </a:solidFill>
                <a:latin typeface="Arial"/>
                <a:cs typeface="Arial"/>
              </a:rPr>
              <a:t> 10</a:t>
            </a:r>
          </a:p>
          <a:p>
            <a:pPr algn="l">
              <a:lnSpc>
                <a:spcPts val="1200"/>
              </a:lnSpc>
            </a:pPr>
            <a:r>
              <a:rPr lang="en-GB" sz="900" b="0" i="0" dirty="0">
                <a:solidFill>
                  <a:schemeClr val="bg1"/>
                </a:solidFill>
                <a:latin typeface="Arial"/>
                <a:cs typeface="Arial"/>
              </a:rPr>
              <a:t>8753 </a:t>
            </a:r>
            <a:r>
              <a:rPr lang="en-GB" sz="900" b="0" i="0" dirty="0" err="1">
                <a:solidFill>
                  <a:schemeClr val="bg1"/>
                </a:solidFill>
                <a:latin typeface="Arial"/>
                <a:cs typeface="Arial"/>
              </a:rPr>
              <a:t>Mollis</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7" name="TextBox 6">
            <a:extLst>
              <a:ext uri="{FF2B5EF4-FFF2-40B4-BE49-F238E27FC236}">
                <a16:creationId xmlns:a16="http://schemas.microsoft.com/office/drawing/2014/main" id="{E06D4346-D7D3-CD4E-A8C5-CAE4E7A3BFA7}"/>
              </a:ext>
            </a:extLst>
          </p:cNvPr>
          <p:cNvSpPr txBox="1"/>
          <p:nvPr userDrawn="1"/>
        </p:nvSpPr>
        <p:spPr>
          <a:xfrm>
            <a:off x="3794616" y="5537914"/>
            <a:ext cx="2232695" cy="830687"/>
          </a:xfrm>
          <a:prstGeom prst="rect">
            <a:avLst/>
          </a:prstGeom>
          <a:noFill/>
        </p:spPr>
        <p:txBody>
          <a:bodyPr wrap="square" lIns="0" tIns="0" rIns="0" bIns="0" rtlCol="0" anchor="b">
            <a:noAutofit/>
          </a:bodyPr>
          <a:lstStyle/>
          <a:p>
            <a:pPr marL="0" indent="0" algn="l">
              <a:lnSpc>
                <a:spcPts val="1200"/>
              </a:lnSpc>
              <a:tabLst>
                <a:tab pos="217488" algn="l"/>
              </a:tabLst>
            </a:pPr>
            <a:r>
              <a:rPr lang="en-GB" sz="900" b="0" i="0" spc="0" dirty="0">
                <a:solidFill>
                  <a:schemeClr val="bg1"/>
                </a:solidFill>
                <a:latin typeface="Arial"/>
                <a:cs typeface="Arial"/>
              </a:rPr>
              <a:t>E	</a:t>
            </a:r>
            <a:r>
              <a:rPr lang="en-GB" sz="900" b="0" i="0" spc="0" dirty="0" err="1">
                <a:solidFill>
                  <a:schemeClr val="bg1"/>
                </a:solidFill>
                <a:latin typeface="Arial"/>
                <a:cs typeface="Arial"/>
              </a:rPr>
              <a:t>contact@koptergroup.com</a:t>
            </a:r>
            <a:endParaRPr lang="en-GB" sz="900" b="0" i="0" spc="0" dirty="0">
              <a:solidFill>
                <a:schemeClr val="bg1"/>
              </a:solidFill>
              <a:latin typeface="Arial"/>
              <a:cs typeface="Arial"/>
            </a:endParaRPr>
          </a:p>
          <a:p>
            <a:pPr marL="0" indent="0" algn="l">
              <a:lnSpc>
                <a:spcPts val="1200"/>
              </a:lnSpc>
              <a:tabLst>
                <a:tab pos="217488" algn="l"/>
              </a:tabLst>
            </a:pPr>
            <a:r>
              <a:rPr lang="en-GB" sz="900" b="0" i="0" spc="0" dirty="0">
                <a:solidFill>
                  <a:schemeClr val="bg1"/>
                </a:solidFill>
                <a:latin typeface="Arial"/>
                <a:cs typeface="Arial"/>
              </a:rPr>
              <a:t>T	+41 44 552 33 33</a:t>
            </a:r>
          </a:p>
          <a:p>
            <a:pPr marL="0" indent="0" algn="l">
              <a:lnSpc>
                <a:spcPts val="1200"/>
              </a:lnSpc>
              <a:tabLst>
                <a:tab pos="217488" algn="l"/>
              </a:tabLst>
            </a:pPr>
            <a:r>
              <a:rPr lang="en-GB" sz="900" b="0" i="0" spc="0" dirty="0" err="1">
                <a:solidFill>
                  <a:schemeClr val="bg1"/>
                </a:solidFill>
                <a:latin typeface="Arial"/>
                <a:cs typeface="Arial"/>
              </a:rPr>
              <a:t>koptergroup.com</a:t>
            </a:r>
            <a:endParaRPr lang="en-GB" sz="900" b="0" i="0" spc="0" dirty="0">
              <a:solidFill>
                <a:schemeClr val="bg1"/>
              </a:solidFill>
              <a:latin typeface="Arial"/>
              <a:cs typeface="Arial"/>
            </a:endParaRPr>
          </a:p>
        </p:txBody>
      </p:sp>
      <p:pic>
        <p:nvPicPr>
          <p:cNvPr id="11" name="Picture 10">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11577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999" y="365126"/>
            <a:ext cx="813600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04000" y="1825625"/>
            <a:ext cx="81360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0000" y="6516930"/>
            <a:ext cx="900000" cy="180000"/>
          </a:xfrm>
          <a:prstGeom prst="rect">
            <a:avLst/>
          </a:prstGeom>
        </p:spPr>
        <p:txBody>
          <a:bodyPr vert="horz" lIns="0" tIns="0" rIns="0" bIns="0" rtlCol="0" anchor="t">
            <a:noAutofit/>
          </a:bodyPr>
          <a:lstStyle>
            <a:lvl1pPr algn="ctr">
              <a:defRPr sz="900" b="0" i="0">
                <a:solidFill>
                  <a:schemeClr val="bg2"/>
                </a:solidFill>
                <a:latin typeface="Arial"/>
                <a:cs typeface="Arial"/>
              </a:defRPr>
            </a:lvl1pPr>
          </a:lstStyle>
          <a:p>
            <a:fld id="{78D063DA-292E-4DEE-BD1E-D9683BAE2124}" type="datetime5">
              <a:rPr lang="en-US" smtClean="0"/>
              <a:t>27-Feb-18</a:t>
            </a:fld>
            <a:endParaRPr lang="en-GB" dirty="0"/>
          </a:p>
        </p:txBody>
      </p:sp>
      <p:sp>
        <p:nvSpPr>
          <p:cNvPr id="5" name="Footer Placeholder 4"/>
          <p:cNvSpPr>
            <a:spLocks noGrp="1"/>
          </p:cNvSpPr>
          <p:nvPr>
            <p:ph type="ftr" sz="quarter" idx="3"/>
          </p:nvPr>
        </p:nvSpPr>
        <p:spPr>
          <a:xfrm>
            <a:off x="504000" y="432000"/>
            <a:ext cx="4016913" cy="180000"/>
          </a:xfrm>
          <a:prstGeom prst="rect">
            <a:avLst/>
          </a:prstGeom>
        </p:spPr>
        <p:txBody>
          <a:bodyPr vert="horz" lIns="0" tIns="0" rIns="0" bIns="0" rtlCol="0" anchor="t">
            <a:noAutofit/>
          </a:bodyPr>
          <a:lstStyle>
            <a:lvl1pPr algn="l">
              <a:defRPr sz="900" b="0" i="0">
                <a:solidFill>
                  <a:schemeClr val="bg2"/>
                </a:solidFill>
                <a:latin typeface="Arial"/>
                <a:cs typeface="Arial"/>
              </a:defRPr>
            </a:lvl1pPr>
          </a:lstStyle>
          <a:p>
            <a:endParaRPr lang="en-GB" dirty="0"/>
          </a:p>
        </p:txBody>
      </p:sp>
      <p:sp>
        <p:nvSpPr>
          <p:cNvPr id="6" name="Slide Number Placeholder 5"/>
          <p:cNvSpPr>
            <a:spLocks noGrp="1"/>
          </p:cNvSpPr>
          <p:nvPr>
            <p:ph type="sldNum" sz="quarter" idx="4"/>
          </p:nvPr>
        </p:nvSpPr>
        <p:spPr>
          <a:xfrm>
            <a:off x="8100000" y="6505031"/>
            <a:ext cx="540000" cy="180000"/>
          </a:xfrm>
          <a:prstGeom prst="rect">
            <a:avLst/>
          </a:prstGeom>
        </p:spPr>
        <p:txBody>
          <a:bodyPr vert="horz" lIns="0" tIns="0" rIns="0" bIns="0" rtlCol="0" anchor="t">
            <a:noAutofit/>
          </a:bodyPr>
          <a:lstStyle>
            <a:lvl1pPr algn="r">
              <a:defRPr sz="900" b="0" i="0">
                <a:solidFill>
                  <a:schemeClr val="bg2"/>
                </a:solidFill>
                <a:latin typeface="Arial"/>
                <a:cs typeface="Arial"/>
              </a:defRPr>
            </a:lvl1pPr>
          </a:lstStyle>
          <a:p>
            <a:fld id="{011C9D03-AE4A-2848-9956-B167AE17B095}" type="slidenum">
              <a:rPr lang="en-GB" smtClean="0"/>
              <a:pPr/>
              <a:t>‹#›</a:t>
            </a:fld>
            <a:endParaRPr lang="en-GB"/>
          </a:p>
        </p:txBody>
      </p:sp>
    </p:spTree>
    <p:extLst>
      <p:ext uri="{BB962C8B-B14F-4D97-AF65-F5344CB8AC3E}">
        <p14:creationId xmlns:p14="http://schemas.microsoft.com/office/powerpoint/2010/main" val="586069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76" r:id="rId3"/>
    <p:sldLayoutId id="2147483662" r:id="rId4"/>
    <p:sldLayoutId id="2147483673" r:id="rId5"/>
    <p:sldLayoutId id="2147483672" r:id="rId6"/>
    <p:sldLayoutId id="2147483674" r:id="rId7"/>
    <p:sldLayoutId id="2147483675" r:id="rId8"/>
  </p:sldLayoutIdLst>
  <p:hf hdr="0" ftr="0"/>
  <p:txStyles>
    <p:titleStyle>
      <a:lvl1pPr algn="l" defTabSz="914400" rtl="0" eaLnBrk="1" latinLnBrk="0" hangingPunct="1">
        <a:lnSpc>
          <a:spcPct val="90000"/>
        </a:lnSpc>
        <a:spcBef>
          <a:spcPct val="0"/>
        </a:spcBef>
        <a:buNone/>
        <a:defRPr sz="4400" b="0" i="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1.pn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xml"/><Relationship Id="rId6" Type="http://schemas.openxmlformats.org/officeDocument/2006/relationships/image" Target="../media/image310.png"/><Relationship Id="rId5" Type="http://schemas.microsoft.com/office/2007/relationships/hdphoto" Target="../media/hdphoto1.wdp"/><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1.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97-E4FA-4F48-9161-B28B4A05657F}"/>
              </a:ext>
            </a:extLst>
          </p:cNvPr>
          <p:cNvSpPr>
            <a:spLocks noGrp="1"/>
          </p:cNvSpPr>
          <p:nvPr>
            <p:ph type="ctrTitle"/>
          </p:nvPr>
        </p:nvSpPr>
        <p:spPr/>
        <p:txBody>
          <a:bodyPr/>
          <a:lstStyle/>
          <a:p>
            <a:r>
              <a:rPr lang="en-GB" dirty="0"/>
              <a:t>System Identification to support and enhance Flight Testing</a:t>
            </a:r>
          </a:p>
        </p:txBody>
      </p:sp>
      <p:sp>
        <p:nvSpPr>
          <p:cNvPr id="3" name="Subtitle 2">
            <a:extLst>
              <a:ext uri="{FF2B5EF4-FFF2-40B4-BE49-F238E27FC236}">
                <a16:creationId xmlns:a16="http://schemas.microsoft.com/office/drawing/2014/main" id="{6F8E2E61-0784-D14A-AC79-3CC8490E12FD}"/>
              </a:ext>
            </a:extLst>
          </p:cNvPr>
          <p:cNvSpPr>
            <a:spLocks noGrp="1"/>
          </p:cNvSpPr>
          <p:nvPr>
            <p:ph type="subTitle" idx="1"/>
          </p:nvPr>
        </p:nvSpPr>
        <p:spPr/>
        <p:txBody>
          <a:bodyPr/>
          <a:lstStyle/>
          <a:p>
            <a:r>
              <a:rPr lang="en-GB" dirty="0"/>
              <a:t>26.02.2018</a:t>
            </a:r>
          </a:p>
        </p:txBody>
      </p:sp>
      <p:sp>
        <p:nvSpPr>
          <p:cNvPr id="4" name="TextBox 3"/>
          <p:cNvSpPr txBox="1"/>
          <p:nvPr/>
        </p:nvSpPr>
        <p:spPr>
          <a:xfrm>
            <a:off x="972000" y="4511040"/>
            <a:ext cx="3150420" cy="1226820"/>
          </a:xfrm>
          <a:prstGeom prst="rect">
            <a:avLst/>
          </a:prstGeom>
          <a:noFill/>
        </p:spPr>
        <p:txBody>
          <a:bodyPr wrap="square" lIns="0" tIns="0" rIns="0" bIns="0" rtlCol="0" anchor="t">
            <a:noAutofit/>
          </a:bodyPr>
          <a:lstStyle/>
          <a:p>
            <a:pPr algn="l"/>
            <a:r>
              <a:rPr lang="en-GB" b="0" i="1" dirty="0">
                <a:latin typeface="Suisse Int'l" panose="020B0504000000000000" pitchFamily="34" charset="77"/>
              </a:rPr>
              <a:t>A project proposal</a:t>
            </a:r>
          </a:p>
          <a:p>
            <a:pPr algn="l"/>
            <a:endParaRPr lang="en-GB" dirty="0">
              <a:latin typeface="Suisse Int'l" panose="020B0504000000000000" pitchFamily="34" charset="77"/>
            </a:endParaRPr>
          </a:p>
          <a:p>
            <a:pPr algn="l"/>
            <a:endParaRPr lang="en-GB" b="0" i="0" dirty="0">
              <a:latin typeface="Suisse Int'l" panose="020B0504000000000000" pitchFamily="34" charset="77"/>
            </a:endParaRPr>
          </a:p>
          <a:p>
            <a:pPr algn="l"/>
            <a:endParaRPr lang="en-GB" b="0" i="0" dirty="0">
              <a:latin typeface="Suisse Int'l" panose="020B0504000000000000" pitchFamily="34" charset="77"/>
            </a:endParaRPr>
          </a:p>
          <a:p>
            <a:pPr algn="l"/>
            <a:endParaRPr lang="en-GB" dirty="0">
              <a:latin typeface="Suisse Int'l" panose="020B0504000000000000" pitchFamily="34" charset="77"/>
            </a:endParaRPr>
          </a:p>
          <a:p>
            <a:pPr algn="l"/>
            <a:r>
              <a:rPr lang="en-GB" b="0" i="0" dirty="0">
                <a:latin typeface="Suisse Int'l" panose="020B0504000000000000" pitchFamily="34" charset="77"/>
              </a:rPr>
              <a:t>Alejandro Valverde</a:t>
            </a:r>
          </a:p>
          <a:p>
            <a:pPr algn="l"/>
            <a:endParaRPr lang="en-GB" dirty="0">
              <a:latin typeface="Suisse Int'l" panose="020B0504000000000000" pitchFamily="34" charset="77"/>
            </a:endParaRPr>
          </a:p>
        </p:txBody>
      </p:sp>
    </p:spTree>
    <p:extLst>
      <p:ext uri="{BB962C8B-B14F-4D97-AF65-F5344CB8AC3E}">
        <p14:creationId xmlns:p14="http://schemas.microsoft.com/office/powerpoint/2010/main" val="275010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27-Feb-18</a:t>
            </a:fld>
            <a:endParaRPr lang="en-GB" dirty="0"/>
          </a:p>
        </p:txBody>
      </p:sp>
      <p:sp>
        <p:nvSpPr>
          <p:cNvPr id="3" name="Textfeld 2">
            <a:extLst>
              <a:ext uri="{FF2B5EF4-FFF2-40B4-BE49-F238E27FC236}">
                <a16:creationId xmlns:a16="http://schemas.microsoft.com/office/drawing/2014/main" id="{B4497EA6-953C-4081-9A0D-3CDDCDFA1052}"/>
              </a:ext>
            </a:extLst>
          </p:cNvPr>
          <p:cNvSpPr txBox="1"/>
          <p:nvPr/>
        </p:nvSpPr>
        <p:spPr>
          <a:xfrm>
            <a:off x="388169" y="1094014"/>
            <a:ext cx="8083433" cy="543983"/>
          </a:xfrm>
          <a:prstGeom prst="rect">
            <a:avLst/>
          </a:prstGeom>
          <a:noFill/>
        </p:spPr>
        <p:txBody>
          <a:bodyPr wrap="square" lIns="0" tIns="0" rIns="0" bIns="0" rtlCol="0">
            <a:noAutofit/>
          </a:bodyPr>
          <a:lstStyle/>
          <a:p>
            <a:pPr algn="l"/>
            <a:r>
              <a:rPr lang="en-GB" sz="2200" i="0" dirty="0">
                <a:latin typeface="Suisse Int'l" panose="020B0504000000000000" pitchFamily="34" charset="77"/>
              </a:rPr>
              <a:t>Pitching moment model:</a:t>
            </a:r>
          </a:p>
        </p:txBody>
      </p:sp>
      <p:sp>
        <p:nvSpPr>
          <p:cNvPr id="39" name="Textfeld 38">
            <a:extLst>
              <a:ext uri="{FF2B5EF4-FFF2-40B4-BE49-F238E27FC236}">
                <a16:creationId xmlns:a16="http://schemas.microsoft.com/office/drawing/2014/main" id="{E6D05293-F5EA-4AD4-B1E1-AC76762B8937}"/>
              </a:ext>
            </a:extLst>
          </p:cNvPr>
          <p:cNvSpPr txBox="1"/>
          <p:nvPr/>
        </p:nvSpPr>
        <p:spPr>
          <a:xfrm>
            <a:off x="388169" y="3731881"/>
            <a:ext cx="8083433" cy="543983"/>
          </a:xfrm>
          <a:prstGeom prst="rect">
            <a:avLst/>
          </a:prstGeom>
          <a:noFill/>
        </p:spPr>
        <p:txBody>
          <a:bodyPr wrap="square" lIns="0" tIns="0" rIns="0" bIns="0" rtlCol="0">
            <a:noAutofit/>
          </a:bodyPr>
          <a:lstStyle>
            <a:defPPr>
              <a:defRPr lang="en-US"/>
            </a:defPPr>
            <a:lvl1pPr>
              <a:defRPr sz="2400" i="0">
                <a:latin typeface="Suisse Int'l" panose="020B0504000000000000" pitchFamily="34" charset="77"/>
              </a:defRPr>
            </a:lvl1pPr>
          </a:lstStyle>
          <a:p>
            <a:r>
              <a:rPr lang="en-GB" dirty="0"/>
              <a:t>Model:</a:t>
            </a:r>
          </a:p>
        </p:txBody>
      </p: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524A2253-4CE3-4CF4-A99E-A19922032B81}"/>
                  </a:ext>
                </a:extLst>
              </p:cNvPr>
              <p:cNvSpPr txBox="1"/>
              <p:nvPr/>
            </p:nvSpPr>
            <p:spPr>
              <a:xfrm>
                <a:off x="5969007" y="1316486"/>
                <a:ext cx="3283859" cy="633412"/>
              </a:xfrm>
              <a:prstGeom prst="rect">
                <a:avLst/>
              </a:prstGeom>
              <a:noFill/>
            </p:spPr>
            <p:txBody>
              <a:bodyPr wrap="square" lIns="0" tIns="0" rIns="0" bIns="0" rtlCol="0">
                <a:noAutofit/>
              </a:bodyPr>
              <a:lstStyle/>
              <a:p>
                <a:pPr algn="l"/>
                <a14:m>
                  <m:oMath xmlns:m="http://schemas.openxmlformats.org/officeDocument/2006/math">
                    <m:r>
                      <a:rPr lang="es-ES" sz="1600" b="0" i="1" smtClean="0">
                        <a:latin typeface="Cambria Math" panose="02040503050406030204" pitchFamily="18" charset="0"/>
                      </a:rPr>
                      <m:t>𝑦</m:t>
                    </m:r>
                    <m:r>
                      <a:rPr lang="es-ES" sz="1600" b="0" i="1" smtClean="0">
                        <a:latin typeface="Cambria Math" panose="02040503050406030204" pitchFamily="18" charset="0"/>
                      </a:rPr>
                      <m:t>:</m:t>
                    </m:r>
                  </m:oMath>
                </a14:m>
                <a:r>
                  <a:rPr lang="en-GB" sz="1600" b="0" i="0" dirty="0">
                    <a:latin typeface="Suisse Int'l" panose="020B0504000000000000" pitchFamily="34" charset="77"/>
                  </a:rPr>
                  <a:t> Model output</a:t>
                </a:r>
              </a:p>
              <a:p>
                <a14:m>
                  <m:oMath xmlns:m="http://schemas.openxmlformats.org/officeDocument/2006/math">
                    <m:r>
                      <a:rPr lang="es-ES" sz="1600" b="0" i="1" smtClean="0">
                        <a:latin typeface="Cambria Math" panose="02040503050406030204" pitchFamily="18" charset="0"/>
                      </a:rPr>
                      <m:t>𝜃</m:t>
                    </m:r>
                    <m:r>
                      <a:rPr lang="es-ES" sz="1600" i="1">
                        <a:latin typeface="Cambria Math" panose="02040503050406030204" pitchFamily="18" charset="0"/>
                      </a:rPr>
                      <m:t>:</m:t>
                    </m:r>
                  </m:oMath>
                </a14:m>
                <a:r>
                  <a:rPr lang="en-GB" sz="1600" dirty="0">
                    <a:latin typeface="Suisse Int'l" panose="020B0504000000000000" pitchFamily="34" charset="77"/>
                  </a:rPr>
                  <a:t> Regresors</a:t>
                </a:r>
              </a:p>
              <a:p>
                <a14:m>
                  <m:oMath xmlns:m="http://schemas.openxmlformats.org/officeDocument/2006/math">
                    <m:r>
                      <a:rPr lang="es-ES" sz="1600" b="0" i="1" smtClean="0">
                        <a:latin typeface="Cambria Math" panose="02040503050406030204" pitchFamily="18" charset="0"/>
                      </a:rPr>
                      <m:t>𝑋</m:t>
                    </m:r>
                    <m:r>
                      <a:rPr lang="es-ES" sz="1600" i="1">
                        <a:latin typeface="Cambria Math" panose="02040503050406030204" pitchFamily="18" charset="0"/>
                      </a:rPr>
                      <m:t>:</m:t>
                    </m:r>
                  </m:oMath>
                </a14:m>
                <a:r>
                  <a:rPr lang="en-GB" sz="1600" dirty="0">
                    <a:latin typeface="Suisse Int'l" panose="020B0504000000000000" pitchFamily="34" charset="77"/>
                  </a:rPr>
                  <a:t> Values of variables measured </a:t>
                </a:r>
              </a:p>
              <a:p>
                <a14:m>
                  <m:oMath xmlns:m="http://schemas.openxmlformats.org/officeDocument/2006/math">
                    <m:r>
                      <a:rPr lang="es-ES" sz="1600" b="0" i="1" smtClean="0">
                        <a:latin typeface="Cambria Math" panose="02040503050406030204" pitchFamily="18" charset="0"/>
                      </a:rPr>
                      <m:t>𝑧</m:t>
                    </m:r>
                    <m:r>
                      <a:rPr lang="es-ES" sz="1600" i="1">
                        <a:latin typeface="Cambria Math" panose="02040503050406030204" pitchFamily="18" charset="0"/>
                      </a:rPr>
                      <m:t>:</m:t>
                    </m:r>
                  </m:oMath>
                </a14:m>
                <a:r>
                  <a:rPr lang="en-GB" sz="1600" dirty="0">
                    <a:latin typeface="Suisse Int'l" panose="020B0504000000000000" pitchFamily="34" charset="77"/>
                  </a:rPr>
                  <a:t> Observations</a:t>
                </a:r>
              </a:p>
              <a:p>
                <a14:m>
                  <m:oMath xmlns:m="http://schemas.openxmlformats.org/officeDocument/2006/math">
                    <m:r>
                      <a:rPr lang="es-ES" sz="1600" b="0" i="1" smtClean="0">
                        <a:latin typeface="Cambria Math" panose="02040503050406030204" pitchFamily="18" charset="0"/>
                      </a:rPr>
                      <m:t>𝜈</m:t>
                    </m:r>
                    <m:r>
                      <a:rPr lang="es-ES" sz="1600" i="1" smtClean="0">
                        <a:latin typeface="Cambria Math" panose="02040503050406030204" pitchFamily="18" charset="0"/>
                      </a:rPr>
                      <m:t>:</m:t>
                    </m:r>
                  </m:oMath>
                </a14:m>
                <a:r>
                  <a:rPr lang="en-GB" sz="1600" dirty="0">
                    <a:latin typeface="Suisse Int'l" panose="020B0504000000000000" pitchFamily="34" charset="77"/>
                  </a:rPr>
                  <a:t> Noise of the measurement</a:t>
                </a:r>
              </a:p>
            </p:txBody>
          </p:sp>
        </mc:Choice>
        <mc:Fallback xmlns="">
          <p:sp>
            <p:nvSpPr>
              <p:cNvPr id="40" name="Textfeld 39">
                <a:extLst>
                  <a:ext uri="{FF2B5EF4-FFF2-40B4-BE49-F238E27FC236}">
                    <a16:creationId xmlns:a16="http://schemas.microsoft.com/office/drawing/2014/main" id="{524A2253-4CE3-4CF4-A99E-A19922032B81}"/>
                  </a:ext>
                </a:extLst>
              </p:cNvPr>
              <p:cNvSpPr txBox="1">
                <a:spLocks noRot="1" noChangeAspect="1" noMove="1" noResize="1" noEditPoints="1" noAdjustHandles="1" noChangeArrowheads="1" noChangeShapeType="1" noTextEdit="1"/>
              </p:cNvSpPr>
              <p:nvPr/>
            </p:nvSpPr>
            <p:spPr>
              <a:xfrm>
                <a:off x="5969007" y="1316486"/>
                <a:ext cx="3283859" cy="633412"/>
              </a:xfrm>
              <a:prstGeom prst="rect">
                <a:avLst/>
              </a:prstGeom>
              <a:blipFill>
                <a:blip r:embed="rId3"/>
                <a:stretch>
                  <a:fillRect l="-2226" t="-10577" b="-111538"/>
                </a:stretch>
              </a:blipFill>
            </p:spPr>
            <p:txBody>
              <a:bodyPr/>
              <a:lstStyle/>
              <a:p>
                <a:r>
                  <a:rPr lang="en-GB">
                    <a:noFill/>
                  </a:rPr>
                  <a:t> </a:t>
                </a:r>
              </a:p>
            </p:txBody>
          </p:sp>
        </mc:Fallback>
      </mc:AlternateContent>
      <p:grpSp>
        <p:nvGrpSpPr>
          <p:cNvPr id="14" name="Gruppieren 13">
            <a:extLst>
              <a:ext uri="{FF2B5EF4-FFF2-40B4-BE49-F238E27FC236}">
                <a16:creationId xmlns:a16="http://schemas.microsoft.com/office/drawing/2014/main" id="{30BD37FD-733D-430B-9A5B-BE6119C8D147}"/>
              </a:ext>
            </a:extLst>
          </p:cNvPr>
          <p:cNvGrpSpPr/>
          <p:nvPr/>
        </p:nvGrpSpPr>
        <p:grpSpPr>
          <a:xfrm>
            <a:off x="121797" y="4336602"/>
            <a:ext cx="1911462" cy="872638"/>
            <a:chOff x="859888" y="4030383"/>
            <a:chExt cx="1911462" cy="872638"/>
          </a:xfrm>
        </p:grpSpPr>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363323AF-20BC-433B-AA18-7789C2EE034E}"/>
                    </a:ext>
                  </a:extLst>
                </p:cNvPr>
                <p:cNvSpPr txBox="1"/>
                <p:nvPr/>
              </p:nvSpPr>
              <p:spPr>
                <a:xfrm>
                  <a:off x="859888" y="4030383"/>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38"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859888" y="4030383"/>
                  <a:ext cx="1911462" cy="872638"/>
                </a:xfrm>
                <a:prstGeom prst="rect">
                  <a:avLst/>
                </a:prstGeom>
                <a:blipFill>
                  <a:blip r:embed="rId4"/>
                  <a:stretch>
                    <a:fillRect/>
                  </a:stretch>
                </a:blipFill>
                <a:ln>
                  <a:noFill/>
                </a:ln>
              </p:spPr>
              <p:txBody>
                <a:bodyPr/>
                <a:lstStyle/>
                <a:p>
                  <a:r>
                    <a:rPr lang="en-GB">
                      <a:noFill/>
                    </a:rPr>
                    <a:t> </a:t>
                  </a:r>
                </a:p>
              </p:txBody>
            </p:sp>
          </mc:Fallback>
        </mc:AlternateContent>
        <p:sp>
          <p:nvSpPr>
            <p:cNvPr id="13" name="Geschweifte Klammer links/rechts 12">
              <a:extLst>
                <a:ext uri="{FF2B5EF4-FFF2-40B4-BE49-F238E27FC236}">
                  <a16:creationId xmlns:a16="http://schemas.microsoft.com/office/drawing/2014/main" id="{61D1D89A-E03B-4ABB-A5C7-8560CDA77F88}"/>
                </a:ext>
              </a:extLst>
            </p:cNvPr>
            <p:cNvSpPr/>
            <p:nvPr/>
          </p:nvSpPr>
          <p:spPr>
            <a:xfrm>
              <a:off x="859888" y="4123296"/>
              <a:ext cx="1865798" cy="610439"/>
            </a:xfrm>
            <a:prstGeom prst="bracePair">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5" name="Gruppieren 14">
            <a:extLst>
              <a:ext uri="{FF2B5EF4-FFF2-40B4-BE49-F238E27FC236}">
                <a16:creationId xmlns:a16="http://schemas.microsoft.com/office/drawing/2014/main" id="{F165839A-C022-4FE6-B751-33A073CABADA}"/>
              </a:ext>
            </a:extLst>
          </p:cNvPr>
          <p:cNvGrpSpPr/>
          <p:nvPr/>
        </p:nvGrpSpPr>
        <p:grpSpPr>
          <a:xfrm>
            <a:off x="344304" y="1496740"/>
            <a:ext cx="8127299" cy="2071136"/>
            <a:chOff x="344304" y="1496740"/>
            <a:chExt cx="8127299" cy="2071136"/>
          </a:xfrm>
        </p:grpSpPr>
        <p:sp>
          <p:nvSpPr>
            <p:cNvPr id="37" name="Textfeld 36">
              <a:extLst>
                <a:ext uri="{FF2B5EF4-FFF2-40B4-BE49-F238E27FC236}">
                  <a16:creationId xmlns:a16="http://schemas.microsoft.com/office/drawing/2014/main" id="{12A9636A-AAEA-4D48-BE4D-55FADFD345BB}"/>
                </a:ext>
              </a:extLst>
            </p:cNvPr>
            <p:cNvSpPr txBox="1"/>
            <p:nvPr/>
          </p:nvSpPr>
          <p:spPr>
            <a:xfrm>
              <a:off x="2033515" y="3004610"/>
              <a:ext cx="6438088" cy="543983"/>
            </a:xfrm>
            <a:prstGeom prst="rect">
              <a:avLst/>
            </a:prstGeom>
            <a:noFill/>
          </p:spPr>
          <p:txBody>
            <a:bodyPr wrap="square" lIns="0" tIns="0" rIns="0" bIns="0" rtlCol="0">
              <a:noAutofit/>
            </a:bodyPr>
            <a:lstStyle/>
            <a:p>
              <a:pPr algn="l"/>
              <a:r>
                <a:rPr lang="en-GB" b="0" i="0" dirty="0">
                  <a:latin typeface="Suisse Int'l" panose="020B0504000000000000" pitchFamily="34" charset="77"/>
                </a:rPr>
                <a:t>Vector of regressors (parameters to be identified)</a:t>
              </a:r>
            </a:p>
          </p:txBody>
        </p:sp>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5893C7F2-044E-4705-A658-2E54AF7D48FA}"/>
                    </a:ext>
                  </a:extLst>
                </p:cNvPr>
                <p:cNvSpPr txBox="1"/>
                <p:nvPr/>
              </p:nvSpPr>
              <p:spPr>
                <a:xfrm>
                  <a:off x="402688" y="1496740"/>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0</m:t>
                                </m:r>
                              </m:sub>
                            </m:sSub>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𝛼</m:t>
                                </m:r>
                              </m:sub>
                            </m:sSub>
                          </m:sub>
                        </m:sSub>
                        <m:r>
                          <a:rPr lang="es-ES" sz="2400" b="0" i="1" smtClean="0">
                            <a:latin typeface="Cambria Math" panose="02040503050406030204" pitchFamily="18" charset="0"/>
                          </a:rPr>
                          <m:t>𝛼</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𝑞</m:t>
                                </m:r>
                              </m:sub>
                            </m:sSub>
                          </m:sub>
                        </m:sSub>
                        <m:r>
                          <a:rPr lang="es-ES" sz="2400" b="0" i="1" smtClean="0">
                            <a:latin typeface="Cambria Math" panose="02040503050406030204" pitchFamily="18" charset="0"/>
                          </a:rPr>
                          <m:t>𝑞</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e>
                          <m:sub>
                            <m:r>
                              <a:rPr lang="es-ES" sz="2400" b="0" i="1" smtClean="0">
                                <a:latin typeface="Cambria Math" panose="02040503050406030204" pitchFamily="18" charset="0"/>
                              </a:rPr>
                              <m:t>𝛿</m:t>
                            </m:r>
                          </m:sub>
                        </m:sSub>
                        <m:r>
                          <a:rPr lang="es-ES" sz="2400" b="0" i="1" smtClean="0">
                            <a:latin typeface="Cambria Math" panose="02040503050406030204" pitchFamily="18" charset="0"/>
                          </a:rPr>
                          <m:t>𝛿</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𝜈</m:t>
                            </m:r>
                          </m:e>
                          <m:sub>
                            <m:r>
                              <a:rPr lang="es-ES" sz="2400" b="0" i="1" smtClean="0">
                                <a:latin typeface="Cambria Math" panose="02040503050406030204" pitchFamily="18" charset="0"/>
                              </a:rPr>
                              <m:t>𝑚</m:t>
                            </m:r>
                          </m:sub>
                        </m:sSub>
                      </m:oMath>
                    </m:oMathPara>
                  </a14:m>
                  <a:endParaRPr lang="en-GB" sz="2400" b="0" i="0" dirty="0">
                    <a:latin typeface="Suisse Int'l" panose="020B0504000000000000" pitchFamily="34" charset="77"/>
                  </a:endParaRPr>
                </a:p>
              </p:txBody>
            </p:sp>
          </mc:Choice>
          <mc:Fallback xmlns="">
            <p:sp>
              <p:nvSpPr>
                <p:cNvPr id="8" name="TextBox 13">
                  <a:extLst>
                    <a:ext uri="{FF2B5EF4-FFF2-40B4-BE49-F238E27FC236}">
                      <a16:creationId xmlns:a16="http://schemas.microsoft.com/office/drawing/2014/main" id="{5893C7F2-044E-4705-A658-2E54AF7D48FA}"/>
                    </a:ext>
                  </a:extLst>
                </p:cNvPr>
                <p:cNvSpPr txBox="1">
                  <a:spLocks noRot="1" noChangeAspect="1" noMove="1" noResize="1" noEditPoints="1" noAdjustHandles="1" noChangeArrowheads="1" noChangeShapeType="1" noTextEdit="1"/>
                </p:cNvSpPr>
                <p:nvPr/>
              </p:nvSpPr>
              <p:spPr>
                <a:xfrm>
                  <a:off x="402688" y="1496740"/>
                  <a:ext cx="914400" cy="914400"/>
                </a:xfrm>
                <a:prstGeom prst="rect">
                  <a:avLst/>
                </a:prstGeom>
                <a:blipFill>
                  <a:blip r:embed="rId5"/>
                  <a:stretch>
                    <a:fillRect l="-11333" r="-476667"/>
                  </a:stretch>
                </a:blipFill>
              </p:spPr>
              <p:txBody>
                <a:bodyPr/>
                <a:lstStyle/>
                <a:p>
                  <a:r>
                    <a:rPr lang="en-GB">
                      <a:noFill/>
                    </a:rPr>
                    <a:t> </a:t>
                  </a:r>
                </a:p>
              </p:txBody>
            </p:sp>
          </mc:Fallback>
        </mc:AlternateContent>
        <p:sp>
          <p:nvSpPr>
            <p:cNvPr id="19" name="Right Brace 16">
              <a:extLst>
                <a:ext uri="{FF2B5EF4-FFF2-40B4-BE49-F238E27FC236}">
                  <a16:creationId xmlns:a16="http://schemas.microsoft.com/office/drawing/2014/main" id="{16A01E90-FD52-449F-8122-8A46F0ED4CDA}"/>
                </a:ext>
              </a:extLst>
            </p:cNvPr>
            <p:cNvSpPr/>
            <p:nvPr/>
          </p:nvSpPr>
          <p:spPr>
            <a:xfrm rot="5400000">
              <a:off x="1341591" y="1706325"/>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ight Brace 27">
              <a:extLst>
                <a:ext uri="{FF2B5EF4-FFF2-40B4-BE49-F238E27FC236}">
                  <a16:creationId xmlns:a16="http://schemas.microsoft.com/office/drawing/2014/main" id="{3690688A-23D8-4529-B906-09F0FAAF4EA3}"/>
                </a:ext>
              </a:extLst>
            </p:cNvPr>
            <p:cNvSpPr/>
            <p:nvPr/>
          </p:nvSpPr>
          <p:spPr>
            <a:xfrm rot="5400000">
              <a:off x="2255395" y="1721132"/>
              <a:ext cx="132418" cy="50969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8">
              <a:extLst>
                <a:ext uri="{FF2B5EF4-FFF2-40B4-BE49-F238E27FC236}">
                  <a16:creationId xmlns:a16="http://schemas.microsoft.com/office/drawing/2014/main" id="{932BA7D9-783F-42B6-97E9-1886F3013EB6}"/>
                </a:ext>
              </a:extLst>
            </p:cNvPr>
            <p:cNvSpPr/>
            <p:nvPr/>
          </p:nvSpPr>
          <p:spPr>
            <a:xfrm rot="5400000">
              <a:off x="3295178" y="1725271"/>
              <a:ext cx="137542" cy="548135"/>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9">
              <a:extLst>
                <a:ext uri="{FF2B5EF4-FFF2-40B4-BE49-F238E27FC236}">
                  <a16:creationId xmlns:a16="http://schemas.microsoft.com/office/drawing/2014/main" id="{520E7D61-DFCB-4C16-903A-4880DED85268}"/>
                </a:ext>
              </a:extLst>
            </p:cNvPr>
            <p:cNvSpPr/>
            <p:nvPr/>
          </p:nvSpPr>
          <p:spPr>
            <a:xfrm rot="5400000">
              <a:off x="4383294" y="1740097"/>
              <a:ext cx="132410" cy="51336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A44796B-4F59-40E8-A694-480C4BF4C908}"/>
                    </a:ext>
                  </a:extLst>
                </p:cNvPr>
                <p:cNvSpPr txBox="1"/>
                <p:nvPr/>
              </p:nvSpPr>
              <p:spPr>
                <a:xfrm>
                  <a:off x="1155930" y="2263479"/>
                  <a:ext cx="3536951" cy="749300"/>
                </a:xfrm>
                <a:prstGeom prst="rect">
                  <a:avLst/>
                </a:prstGeom>
                <a:noFill/>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a:latin typeface="Cambria Math" panose="02040503050406030204" pitchFamily="18" charset="0"/>
                          </a:rPr>
                          <m:t>𝜃</m:t>
                        </m:r>
                        <m:r>
                          <a:rPr lang="es-ES">
                            <a:latin typeface="Cambria Math" panose="02040503050406030204" pitchFamily="18" charset="0"/>
                          </a:rPr>
                          <m:t>=</m:t>
                        </m:r>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r>
                                  <a:rPr lang="es-ES">
                                    <a:latin typeface="Cambria Math" panose="02040503050406030204" pitchFamily="18" charset="0"/>
                                  </a:rPr>
                                  <m:t> </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0</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𝛼</m:t>
                                        </m:r>
                                      </m:sub>
                                    </m:sSub>
                                    <m:r>
                                      <a:rPr lang="es-ES">
                                        <a:latin typeface="Cambria Math" panose="02040503050406030204" pitchFamily="18" charset="0"/>
                                      </a:rPr>
                                      <m:t>,</m:t>
                                    </m:r>
                                  </m:sub>
                                </m:sSub>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𝑞</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𝛿</m:t>
                                        </m:r>
                                      </m:sub>
                                    </m:sSub>
                                  </m:sub>
                                </m:sSub>
                              </m:e>
                            </m:d>
                          </m:e>
                          <m:sup>
                            <m:r>
                              <a:rPr lang="es-ES">
                                <a:latin typeface="Cambria Math" panose="02040503050406030204" pitchFamily="18" charset="0"/>
                              </a:rPr>
                              <m:t>′</m:t>
                            </m:r>
                          </m:sup>
                        </m:sSup>
                      </m:oMath>
                    </m:oMathPara>
                  </a14:m>
                  <a:endParaRPr lang="en-GB" dirty="0"/>
                </a:p>
              </p:txBody>
            </p:sp>
          </mc:Choice>
          <mc:Fallback xmlns="">
            <p:sp>
              <p:nvSpPr>
                <p:cNvPr id="23" name="Textfeld 22">
                  <a:extLst>
                    <a:ext uri="{FF2B5EF4-FFF2-40B4-BE49-F238E27FC236}">
                      <a16:creationId xmlns:a16="http://schemas.microsoft.com/office/drawing/2014/main" id="{9A44796B-4F59-40E8-A694-480C4BF4C908}"/>
                    </a:ext>
                  </a:extLst>
                </p:cNvPr>
                <p:cNvSpPr txBox="1">
                  <a:spLocks noRot="1" noChangeAspect="1" noMove="1" noResize="1" noEditPoints="1" noAdjustHandles="1" noChangeArrowheads="1" noChangeShapeType="1" noTextEdit="1"/>
                </p:cNvSpPr>
                <p:nvPr/>
              </p:nvSpPr>
              <p:spPr>
                <a:xfrm>
                  <a:off x="1155930" y="2263479"/>
                  <a:ext cx="3536951" cy="749300"/>
                </a:xfrm>
                <a:prstGeom prst="rect">
                  <a:avLst/>
                </a:prstGeom>
                <a:blipFill>
                  <a:blip r:embed="rId6"/>
                  <a:stretch>
                    <a:fillRect/>
                  </a:stretch>
                </a:blipFill>
              </p:spPr>
              <p:txBody>
                <a:bodyPr/>
                <a:lstStyle/>
                <a:p>
                  <a:r>
                    <a:rPr lang="en-GB">
                      <a:noFill/>
                    </a:rPr>
                    <a:t> </a:t>
                  </a:r>
                </a:p>
              </p:txBody>
            </p:sp>
          </mc:Fallback>
        </mc:AlternateContent>
        <p:sp>
          <p:nvSpPr>
            <p:cNvPr id="28" name="Freihandform: Form 27">
              <a:extLst>
                <a:ext uri="{FF2B5EF4-FFF2-40B4-BE49-F238E27FC236}">
                  <a16:creationId xmlns:a16="http://schemas.microsoft.com/office/drawing/2014/main" id="{15301346-49EB-4B8D-9B47-D1E18CFFE0ED}"/>
                </a:ext>
              </a:extLst>
            </p:cNvPr>
            <p:cNvSpPr/>
            <p:nvPr/>
          </p:nvSpPr>
          <p:spPr>
            <a:xfrm>
              <a:off x="3359237" y="2070665"/>
              <a:ext cx="220107" cy="4762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220107" h="476250">
                  <a:moveTo>
                    <a:pt x="1055" y="0"/>
                  </a:moveTo>
                  <a:cubicBezTo>
                    <a:pt x="-5296" y="20439"/>
                    <a:pt x="17723" y="34131"/>
                    <a:pt x="51060" y="85725"/>
                  </a:cubicBezTo>
                  <a:cubicBezTo>
                    <a:pt x="84397" y="137319"/>
                    <a:pt x="173299" y="244475"/>
                    <a:pt x="201080" y="309563"/>
                  </a:cubicBezTo>
                  <a:cubicBezTo>
                    <a:pt x="228861" y="374651"/>
                    <a:pt x="218145" y="458788"/>
                    <a:pt x="217748" y="4762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ihandform: Form 28">
              <a:extLst>
                <a:ext uri="{FF2B5EF4-FFF2-40B4-BE49-F238E27FC236}">
                  <a16:creationId xmlns:a16="http://schemas.microsoft.com/office/drawing/2014/main" id="{2243DD17-3FD2-41F7-BE54-ABDDCE030580}"/>
                </a:ext>
              </a:extLst>
            </p:cNvPr>
            <p:cNvSpPr/>
            <p:nvPr/>
          </p:nvSpPr>
          <p:spPr>
            <a:xfrm>
              <a:off x="4070215" y="2069871"/>
              <a:ext cx="373857" cy="407195"/>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707232 w 1010213"/>
                <a:gd name="connsiteY0" fmla="*/ 0 h 395288"/>
                <a:gd name="connsiteX1" fmla="*/ 1009650 w 1010213"/>
                <a:gd name="connsiteY1" fmla="*/ 166688 h 395288"/>
                <a:gd name="connsiteX2" fmla="*/ 611981 w 1010213"/>
                <a:gd name="connsiteY2" fmla="*/ 100014 h 395288"/>
                <a:gd name="connsiteX3" fmla="*/ 321469 w 1010213"/>
                <a:gd name="connsiteY3" fmla="*/ 164307 h 395288"/>
                <a:gd name="connsiteX4" fmla="*/ 102394 w 1010213"/>
                <a:gd name="connsiteY4" fmla="*/ 261938 h 395288"/>
                <a:gd name="connsiteX5" fmla="*/ 0 w 1010213"/>
                <a:gd name="connsiteY5" fmla="*/ 395288 h 395288"/>
                <a:gd name="connsiteX0" fmla="*/ 1145382 w 1145382"/>
                <a:gd name="connsiteY0" fmla="*/ 0 h 361950"/>
                <a:gd name="connsiteX1" fmla="*/ 1009650 w 1145382"/>
                <a:gd name="connsiteY1" fmla="*/ 133350 h 361950"/>
                <a:gd name="connsiteX2" fmla="*/ 611981 w 1145382"/>
                <a:gd name="connsiteY2" fmla="*/ 66676 h 361950"/>
                <a:gd name="connsiteX3" fmla="*/ 321469 w 1145382"/>
                <a:gd name="connsiteY3" fmla="*/ 130969 h 361950"/>
                <a:gd name="connsiteX4" fmla="*/ 102394 w 1145382"/>
                <a:gd name="connsiteY4" fmla="*/ 228600 h 361950"/>
                <a:gd name="connsiteX5" fmla="*/ 0 w 1145382"/>
                <a:gd name="connsiteY5" fmla="*/ 361950 h 361950"/>
                <a:gd name="connsiteX0" fmla="*/ 1171576 w 1171576"/>
                <a:gd name="connsiteY0" fmla="*/ 0 h 376238"/>
                <a:gd name="connsiteX1" fmla="*/ 1009650 w 1171576"/>
                <a:gd name="connsiteY1" fmla="*/ 147638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71576 w 1171576"/>
                <a:gd name="connsiteY0" fmla="*/ 0 h 376238"/>
                <a:gd name="connsiteX1" fmla="*/ 1066800 w 1171576"/>
                <a:gd name="connsiteY1" fmla="*/ 150020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59670 w 1159670"/>
                <a:gd name="connsiteY0" fmla="*/ 0 h 373857"/>
                <a:gd name="connsiteX1" fmla="*/ 1066800 w 1159670"/>
                <a:gd name="connsiteY1" fmla="*/ 147639 h 373857"/>
                <a:gd name="connsiteX2" fmla="*/ 611981 w 1159670"/>
                <a:gd name="connsiteY2" fmla="*/ 78583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469107 w 1159670"/>
                <a:gd name="connsiteY4" fmla="*/ 250032 h 373857"/>
                <a:gd name="connsiteX5" fmla="*/ 0 w 1159670"/>
                <a:gd name="connsiteY5" fmla="*/ 373857 h 373857"/>
                <a:gd name="connsiteX0" fmla="*/ 691614 w 691614"/>
                <a:gd name="connsiteY0" fmla="*/ 0 h 369095"/>
                <a:gd name="connsiteX1" fmla="*/ 598744 w 691614"/>
                <a:gd name="connsiteY1" fmla="*/ 147639 h 369095"/>
                <a:gd name="connsiteX2" fmla="*/ 415388 w 691614"/>
                <a:gd name="connsiteY2" fmla="*/ 102396 h 369095"/>
                <a:gd name="connsiteX3" fmla="*/ 143925 w 691614"/>
                <a:gd name="connsiteY3" fmla="*/ 190501 h 369095"/>
                <a:gd name="connsiteX4" fmla="*/ 1051 w 691614"/>
                <a:gd name="connsiteY4" fmla="*/ 250032 h 369095"/>
                <a:gd name="connsiteX5" fmla="*/ 212982 w 691614"/>
                <a:gd name="connsiteY5" fmla="*/ 369095 h 369095"/>
                <a:gd name="connsiteX0" fmla="*/ 547820 w 547820"/>
                <a:gd name="connsiteY0" fmla="*/ 0 h 369095"/>
                <a:gd name="connsiteX1" fmla="*/ 454950 w 547820"/>
                <a:gd name="connsiteY1" fmla="*/ 147639 h 369095"/>
                <a:gd name="connsiteX2" fmla="*/ 271594 w 547820"/>
                <a:gd name="connsiteY2" fmla="*/ 102396 h 369095"/>
                <a:gd name="connsiteX3" fmla="*/ 131 w 547820"/>
                <a:gd name="connsiteY3" fmla="*/ 190501 h 369095"/>
                <a:gd name="connsiteX4" fmla="*/ 233495 w 547820"/>
                <a:gd name="connsiteY4" fmla="*/ 235744 h 369095"/>
                <a:gd name="connsiteX5" fmla="*/ 69188 w 547820"/>
                <a:gd name="connsiteY5" fmla="*/ 369095 h 369095"/>
                <a:gd name="connsiteX0" fmla="*/ 478632 w 478632"/>
                <a:gd name="connsiteY0" fmla="*/ 0 h 369095"/>
                <a:gd name="connsiteX1" fmla="*/ 385762 w 478632"/>
                <a:gd name="connsiteY1" fmla="*/ 147639 h 369095"/>
                <a:gd name="connsiteX2" fmla="*/ 202406 w 478632"/>
                <a:gd name="connsiteY2" fmla="*/ 102396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364331 w 478632"/>
                <a:gd name="connsiteY2" fmla="*/ 145259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269080 w 478632"/>
                <a:gd name="connsiteY2" fmla="*/ 152401 h 369095"/>
                <a:gd name="connsiteX3" fmla="*/ 164307 w 478632"/>
                <a:gd name="connsiteY3" fmla="*/ 235744 h 369095"/>
                <a:gd name="connsiteX4" fmla="*/ 0 w 478632"/>
                <a:gd name="connsiteY4" fmla="*/ 369095 h 369095"/>
                <a:gd name="connsiteX0" fmla="*/ 478632 w 478632"/>
                <a:gd name="connsiteY0" fmla="*/ 0 h 369095"/>
                <a:gd name="connsiteX1" fmla="*/ 269080 w 478632"/>
                <a:gd name="connsiteY1" fmla="*/ 152401 h 369095"/>
                <a:gd name="connsiteX2" fmla="*/ 164307 w 478632"/>
                <a:gd name="connsiteY2" fmla="*/ 235744 h 369095"/>
                <a:gd name="connsiteX3" fmla="*/ 0 w 478632"/>
                <a:gd name="connsiteY3" fmla="*/ 369095 h 369095"/>
                <a:gd name="connsiteX0" fmla="*/ 373857 w 373857"/>
                <a:gd name="connsiteY0" fmla="*/ 0 h 407195"/>
                <a:gd name="connsiteX1" fmla="*/ 164305 w 373857"/>
                <a:gd name="connsiteY1" fmla="*/ 152401 h 407195"/>
                <a:gd name="connsiteX2" fmla="*/ 59532 w 373857"/>
                <a:gd name="connsiteY2" fmla="*/ 235744 h 407195"/>
                <a:gd name="connsiteX3" fmla="*/ 0 w 373857"/>
                <a:gd name="connsiteY3" fmla="*/ 407195 h 407195"/>
              </a:gdLst>
              <a:ahLst/>
              <a:cxnLst>
                <a:cxn ang="0">
                  <a:pos x="connsiteX0" y="connsiteY0"/>
                </a:cxn>
                <a:cxn ang="0">
                  <a:pos x="connsiteX1" y="connsiteY1"/>
                </a:cxn>
                <a:cxn ang="0">
                  <a:pos x="connsiteX2" y="connsiteY2"/>
                </a:cxn>
                <a:cxn ang="0">
                  <a:pos x="connsiteX3" y="connsiteY3"/>
                </a:cxn>
              </a:cxnLst>
              <a:rect l="l" t="t" r="r" b="b"/>
              <a:pathLst>
                <a:path w="373857" h="407195">
                  <a:moveTo>
                    <a:pt x="373857" y="0"/>
                  </a:moveTo>
                  <a:lnTo>
                    <a:pt x="164305" y="152401"/>
                  </a:lnTo>
                  <a:cubicBezTo>
                    <a:pt x="130968" y="167482"/>
                    <a:pt x="86916" y="193278"/>
                    <a:pt x="59532" y="235744"/>
                  </a:cubicBezTo>
                  <a:cubicBezTo>
                    <a:pt x="32148" y="278210"/>
                    <a:pt x="397" y="389733"/>
                    <a:pt x="0" y="407195"/>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ihandform: Form 34">
              <a:extLst>
                <a:ext uri="{FF2B5EF4-FFF2-40B4-BE49-F238E27FC236}">
                  <a16:creationId xmlns:a16="http://schemas.microsoft.com/office/drawing/2014/main" id="{4B41B3F1-AF2B-446A-8975-9971D165CA24}"/>
                </a:ext>
              </a:extLst>
            </p:cNvPr>
            <p:cNvSpPr/>
            <p:nvPr/>
          </p:nvSpPr>
          <p:spPr>
            <a:xfrm>
              <a:off x="1315294" y="2752429"/>
              <a:ext cx="649280" cy="37465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Lst>
              <a:ahLst/>
              <a:cxnLst>
                <a:cxn ang="0">
                  <a:pos x="connsiteX0" y="connsiteY0"/>
                </a:cxn>
                <a:cxn ang="0">
                  <a:pos x="connsiteX1" y="connsiteY1"/>
                </a:cxn>
                <a:cxn ang="0">
                  <a:pos x="connsiteX2" y="connsiteY2"/>
                </a:cxn>
                <a:cxn ang="0">
                  <a:pos x="connsiteX3" y="connsiteY3"/>
                </a:cxn>
              </a:cxnLst>
              <a:rect l="l" t="t" r="r" b="b"/>
              <a:pathLst>
                <a:path w="649280" h="374650">
                  <a:moveTo>
                    <a:pt x="26980" y="0"/>
                  </a:moveTo>
                  <a:cubicBezTo>
                    <a:pt x="4755" y="64558"/>
                    <a:pt x="-17470" y="129117"/>
                    <a:pt x="20630" y="184150"/>
                  </a:cubicBezTo>
                  <a:cubicBezTo>
                    <a:pt x="58730" y="239183"/>
                    <a:pt x="150805" y="298450"/>
                    <a:pt x="255580" y="330200"/>
                  </a:cubicBezTo>
                  <a:cubicBezTo>
                    <a:pt x="360355" y="361950"/>
                    <a:pt x="595305" y="357717"/>
                    <a:pt x="649280" y="3746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Textfeld 35">
              <a:extLst>
                <a:ext uri="{FF2B5EF4-FFF2-40B4-BE49-F238E27FC236}">
                  <a16:creationId xmlns:a16="http://schemas.microsoft.com/office/drawing/2014/main" id="{3FE9A317-99AB-44D5-8FAE-A693949129AD}"/>
                </a:ext>
              </a:extLst>
            </p:cNvPr>
            <p:cNvSpPr txBox="1"/>
            <p:nvPr/>
          </p:nvSpPr>
          <p:spPr>
            <a:xfrm>
              <a:off x="1317088" y="3109684"/>
              <a:ext cx="1259363" cy="2286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41" name="Freihandform: Form 40">
              <a:extLst>
                <a:ext uri="{FF2B5EF4-FFF2-40B4-BE49-F238E27FC236}">
                  <a16:creationId xmlns:a16="http://schemas.microsoft.com/office/drawing/2014/main" id="{48F1892D-FAD0-4914-9961-5C0D11019CE6}"/>
                </a:ext>
              </a:extLst>
            </p:cNvPr>
            <p:cNvSpPr/>
            <p:nvPr/>
          </p:nvSpPr>
          <p:spPr>
            <a:xfrm>
              <a:off x="2318670" y="2080072"/>
              <a:ext cx="623806" cy="45720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23806" h="457200">
                  <a:moveTo>
                    <a:pt x="1385" y="0"/>
                  </a:moveTo>
                  <a:cubicBezTo>
                    <a:pt x="-4966" y="20439"/>
                    <a:pt x="7734" y="63500"/>
                    <a:pt x="99015" y="104775"/>
                  </a:cubicBezTo>
                  <a:cubicBezTo>
                    <a:pt x="190296" y="146050"/>
                    <a:pt x="461760" y="188914"/>
                    <a:pt x="549072" y="247651"/>
                  </a:cubicBezTo>
                  <a:cubicBezTo>
                    <a:pt x="636384" y="306388"/>
                    <a:pt x="623287" y="439738"/>
                    <a:pt x="622890" y="4572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ihandform: Form 41">
              <a:extLst>
                <a:ext uri="{FF2B5EF4-FFF2-40B4-BE49-F238E27FC236}">
                  <a16:creationId xmlns:a16="http://schemas.microsoft.com/office/drawing/2014/main" id="{B3F1AB9A-80F9-4E26-BC2E-B6CD1B898B22}"/>
                </a:ext>
              </a:extLst>
            </p:cNvPr>
            <p:cNvSpPr/>
            <p:nvPr/>
          </p:nvSpPr>
          <p:spPr>
            <a:xfrm>
              <a:off x="1415336" y="2064355"/>
              <a:ext cx="893281" cy="4381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Lst>
              <a:ahLst/>
              <a:cxnLst>
                <a:cxn ang="0">
                  <a:pos x="connsiteX0" y="connsiteY0"/>
                </a:cxn>
                <a:cxn ang="0">
                  <a:pos x="connsiteX1" y="connsiteY1"/>
                </a:cxn>
                <a:cxn ang="0">
                  <a:pos x="connsiteX2" y="connsiteY2"/>
                </a:cxn>
                <a:cxn ang="0">
                  <a:pos x="connsiteX3" y="connsiteY3"/>
                </a:cxn>
              </a:cxnLst>
              <a:rect l="l" t="t" r="r" b="b"/>
              <a:pathLst>
                <a:path w="893281" h="438150">
                  <a:moveTo>
                    <a:pt x="4864" y="0"/>
                  </a:moveTo>
                  <a:cubicBezTo>
                    <a:pt x="-1487" y="20439"/>
                    <a:pt x="-21331" y="64294"/>
                    <a:pt x="112019" y="104775"/>
                  </a:cubicBezTo>
                  <a:cubicBezTo>
                    <a:pt x="245369" y="145256"/>
                    <a:pt x="676377" y="187326"/>
                    <a:pt x="804964" y="242888"/>
                  </a:cubicBezTo>
                  <a:cubicBezTo>
                    <a:pt x="933552" y="298451"/>
                    <a:pt x="883941" y="420688"/>
                    <a:pt x="883544" y="4381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ight Brace 16">
              <a:extLst>
                <a:ext uri="{FF2B5EF4-FFF2-40B4-BE49-F238E27FC236}">
                  <a16:creationId xmlns:a16="http://schemas.microsoft.com/office/drawing/2014/main" id="{3705FD1F-01B5-4BBD-975F-2A2ED392E54B}"/>
                </a:ext>
              </a:extLst>
            </p:cNvPr>
            <p:cNvSpPr/>
            <p:nvPr/>
          </p:nvSpPr>
          <p:spPr>
            <a:xfrm rot="5400000">
              <a:off x="525489" y="1718186"/>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128BAB45-EF76-4477-A861-0BA1B91B1DBE}"/>
                    </a:ext>
                  </a:extLst>
                </p:cNvPr>
                <p:cNvSpPr txBox="1"/>
                <p:nvPr/>
              </p:nvSpPr>
              <p:spPr>
                <a:xfrm>
                  <a:off x="2058429" y="3311222"/>
                  <a:ext cx="2746112" cy="256654"/>
                </a:xfrm>
                <a:prstGeom prst="rect">
                  <a:avLst/>
                </a:prstGeom>
                <a:noFill/>
              </p:spPr>
              <p:txBody>
                <a:bodyPr wrap="square" lIns="0" tIns="0" rIns="0" bIns="0" rtlCol="0">
                  <a:noAutofit/>
                </a:bodyPr>
                <a:lstStyle/>
                <a:p>
                  <a:r>
                    <a:rPr lang="en-GB" dirty="0">
                      <a:latin typeface="Suisse Int'l" panose="020B0504000000000000" pitchFamily="34" charset="77"/>
                    </a:rPr>
                    <a:t>Observations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𝑧</m:t>
                      </m:r>
                    </m:oMath>
                  </a14:m>
                  <a:endParaRPr lang="en-GB" dirty="0">
                    <a:latin typeface="Suisse Int'l" panose="020B0504000000000000" pitchFamily="34" charset="77"/>
                  </a:endParaRPr>
                </a:p>
              </p:txBody>
            </p:sp>
          </mc:Choice>
          <mc:Fallback xmlns="">
            <p:sp>
              <p:nvSpPr>
                <p:cNvPr id="32" name="Textfeld 31">
                  <a:extLst>
                    <a:ext uri="{FF2B5EF4-FFF2-40B4-BE49-F238E27FC236}">
                      <a16:creationId xmlns:a16="http://schemas.microsoft.com/office/drawing/2014/main" id="{128BAB45-EF76-4477-A861-0BA1B91B1DBE}"/>
                    </a:ext>
                  </a:extLst>
                </p:cNvPr>
                <p:cNvSpPr txBox="1">
                  <a:spLocks noRot="1" noChangeAspect="1" noMove="1" noResize="1" noEditPoints="1" noAdjustHandles="1" noChangeArrowheads="1" noChangeShapeType="1" noTextEdit="1"/>
                </p:cNvSpPr>
                <p:nvPr/>
              </p:nvSpPr>
              <p:spPr>
                <a:xfrm>
                  <a:off x="2058429" y="3311222"/>
                  <a:ext cx="2746112" cy="256654"/>
                </a:xfrm>
                <a:prstGeom prst="rect">
                  <a:avLst/>
                </a:prstGeom>
                <a:blipFill>
                  <a:blip r:embed="rId7"/>
                  <a:stretch>
                    <a:fillRect l="-5333" t="-30952" b="-64286"/>
                  </a:stretch>
                </a:blipFill>
              </p:spPr>
              <p:txBody>
                <a:bodyPr/>
                <a:lstStyle/>
                <a:p>
                  <a:r>
                    <a:rPr lang="en-GB">
                      <a:noFill/>
                    </a:rPr>
                    <a:t> </a:t>
                  </a:r>
                </a:p>
              </p:txBody>
            </p:sp>
          </mc:Fallback>
        </mc:AlternateContent>
        <p:sp>
          <p:nvSpPr>
            <p:cNvPr id="45" name="Freihandform: Form 44">
              <a:extLst>
                <a:ext uri="{FF2B5EF4-FFF2-40B4-BE49-F238E27FC236}">
                  <a16:creationId xmlns:a16="http://schemas.microsoft.com/office/drawing/2014/main" id="{1A725204-AAF2-40C6-B749-E86EDEE356B4}"/>
                </a:ext>
              </a:extLst>
            </p:cNvPr>
            <p:cNvSpPr/>
            <p:nvPr/>
          </p:nvSpPr>
          <p:spPr>
            <a:xfrm>
              <a:off x="596004" y="2046791"/>
              <a:ext cx="1359261" cy="139700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 name="connsiteX0" fmla="*/ 1711 w 890711"/>
                <a:gd name="connsiteY0" fmla="*/ 0 h 1317625"/>
                <a:gd name="connsiteX1" fmla="*/ 262061 w 890711"/>
                <a:gd name="connsiteY1" fmla="*/ 1127125 h 1317625"/>
                <a:gd name="connsiteX2" fmla="*/ 497011 w 890711"/>
                <a:gd name="connsiteY2" fmla="*/ 1273175 h 1317625"/>
                <a:gd name="connsiteX3" fmla="*/ 890711 w 890711"/>
                <a:gd name="connsiteY3" fmla="*/ 1317625 h 1317625"/>
                <a:gd name="connsiteX0" fmla="*/ 10320 w 899320"/>
                <a:gd name="connsiteY0" fmla="*/ 0 h 1317625"/>
                <a:gd name="connsiteX1" fmla="*/ 80170 w 899320"/>
                <a:gd name="connsiteY1" fmla="*/ 488950 h 1317625"/>
                <a:gd name="connsiteX2" fmla="*/ 505620 w 899320"/>
                <a:gd name="connsiteY2" fmla="*/ 1273175 h 1317625"/>
                <a:gd name="connsiteX3" fmla="*/ 899320 w 899320"/>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895025 w 895025"/>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651085 w 895025"/>
                <a:gd name="connsiteY3" fmla="*/ 1239335 h 1317625"/>
                <a:gd name="connsiteX4" fmla="*/ 895025 w 895025"/>
                <a:gd name="connsiteY4" fmla="*/ 1317625 h 1317625"/>
                <a:gd name="connsiteX0" fmla="*/ 6025 w 895025"/>
                <a:gd name="connsiteY0" fmla="*/ 0 h 1585589"/>
                <a:gd name="connsiteX1" fmla="*/ 75875 w 895025"/>
                <a:gd name="connsiteY1" fmla="*/ 488950 h 1585589"/>
                <a:gd name="connsiteX2" fmla="*/ 301300 w 895025"/>
                <a:gd name="connsiteY2" fmla="*/ 1082675 h 1585589"/>
                <a:gd name="connsiteX3" fmla="*/ 603460 w 895025"/>
                <a:gd name="connsiteY3" fmla="*/ 1582235 h 1585589"/>
                <a:gd name="connsiteX4" fmla="*/ 895025 w 895025"/>
                <a:gd name="connsiteY4" fmla="*/ 1317625 h 1585589"/>
                <a:gd name="connsiteX0" fmla="*/ 6025 w 1295075"/>
                <a:gd name="connsiteY0" fmla="*/ 0 h 1612900"/>
                <a:gd name="connsiteX1" fmla="*/ 75875 w 1295075"/>
                <a:gd name="connsiteY1" fmla="*/ 488950 h 1612900"/>
                <a:gd name="connsiteX2" fmla="*/ 301300 w 1295075"/>
                <a:gd name="connsiteY2" fmla="*/ 1082675 h 1612900"/>
                <a:gd name="connsiteX3" fmla="*/ 603460 w 1295075"/>
                <a:gd name="connsiteY3" fmla="*/ 1582235 h 1612900"/>
                <a:gd name="connsiteX4" fmla="*/ 1295075 w 1295075"/>
                <a:gd name="connsiteY4" fmla="*/ 1612900 h 1612900"/>
                <a:gd name="connsiteX0" fmla="*/ 6025 w 1295075"/>
                <a:gd name="connsiteY0" fmla="*/ 0 h 1612900"/>
                <a:gd name="connsiteX1" fmla="*/ 75875 w 1295075"/>
                <a:gd name="connsiteY1" fmla="*/ 488950 h 1612900"/>
                <a:gd name="connsiteX2" fmla="*/ 301300 w 1295075"/>
                <a:gd name="connsiteY2" fmla="*/ 1082675 h 1612900"/>
                <a:gd name="connsiteX3" fmla="*/ 612985 w 1295075"/>
                <a:gd name="connsiteY3" fmla="*/ 1353635 h 1612900"/>
                <a:gd name="connsiteX4" fmla="*/ 1295075 w 1295075"/>
                <a:gd name="connsiteY4" fmla="*/ 1612900 h 1612900"/>
                <a:gd name="connsiteX0" fmla="*/ 5765 w 1294815"/>
                <a:gd name="connsiteY0" fmla="*/ 0 h 1612900"/>
                <a:gd name="connsiteX1" fmla="*/ 75615 w 1294815"/>
                <a:gd name="connsiteY1" fmla="*/ 488950 h 1612900"/>
                <a:gd name="connsiteX2" fmla="*/ 281990 w 1294815"/>
                <a:gd name="connsiteY2" fmla="*/ 1025525 h 1612900"/>
                <a:gd name="connsiteX3" fmla="*/ 612725 w 1294815"/>
                <a:gd name="connsiteY3" fmla="*/ 1353635 h 1612900"/>
                <a:gd name="connsiteX4" fmla="*/ 1294815 w 1294815"/>
                <a:gd name="connsiteY4" fmla="*/ 1612900 h 1612900"/>
                <a:gd name="connsiteX0" fmla="*/ 5765 w 1358315"/>
                <a:gd name="connsiteY0" fmla="*/ 0 h 1397000"/>
                <a:gd name="connsiteX1" fmla="*/ 75615 w 1358315"/>
                <a:gd name="connsiteY1" fmla="*/ 488950 h 1397000"/>
                <a:gd name="connsiteX2" fmla="*/ 281990 w 1358315"/>
                <a:gd name="connsiteY2" fmla="*/ 1025525 h 1397000"/>
                <a:gd name="connsiteX3" fmla="*/ 612725 w 1358315"/>
                <a:gd name="connsiteY3" fmla="*/ 1353635 h 1397000"/>
                <a:gd name="connsiteX4" fmla="*/ 1358315 w 1358315"/>
                <a:gd name="connsiteY4" fmla="*/ 1397000 h 1397000"/>
                <a:gd name="connsiteX0" fmla="*/ 5765 w 1358315"/>
                <a:gd name="connsiteY0" fmla="*/ 0 h 1397000"/>
                <a:gd name="connsiteX1" fmla="*/ 75615 w 1358315"/>
                <a:gd name="connsiteY1" fmla="*/ 488950 h 1397000"/>
                <a:gd name="connsiteX2" fmla="*/ 281990 w 1358315"/>
                <a:gd name="connsiteY2" fmla="*/ 1025525 h 1397000"/>
                <a:gd name="connsiteX3" fmla="*/ 739725 w 1358315"/>
                <a:gd name="connsiteY3" fmla="*/ 1175835 h 1397000"/>
                <a:gd name="connsiteX4" fmla="*/ 1358315 w 1358315"/>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61" h="1397000">
                  <a:moveTo>
                    <a:pt x="6711" y="0"/>
                  </a:moveTo>
                  <a:cubicBezTo>
                    <a:pt x="-15514" y="64558"/>
                    <a:pt x="19940" y="351896"/>
                    <a:pt x="76561" y="488950"/>
                  </a:cubicBezTo>
                  <a:cubicBezTo>
                    <a:pt x="133182" y="626004"/>
                    <a:pt x="250568" y="697261"/>
                    <a:pt x="346436" y="822325"/>
                  </a:cubicBezTo>
                  <a:cubicBezTo>
                    <a:pt x="442304" y="947389"/>
                    <a:pt x="641717" y="1200177"/>
                    <a:pt x="740671" y="1239335"/>
                  </a:cubicBezTo>
                  <a:cubicBezTo>
                    <a:pt x="890425" y="1380093"/>
                    <a:pt x="1318604" y="1383952"/>
                    <a:pt x="1359261" y="13970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17" name="Geschweifte Klammer links 16">
            <a:extLst>
              <a:ext uri="{FF2B5EF4-FFF2-40B4-BE49-F238E27FC236}">
                <a16:creationId xmlns:a16="http://schemas.microsoft.com/office/drawing/2014/main" id="{B3DE97ED-2E1D-481C-A61A-C6853F46FF77}"/>
              </a:ext>
            </a:extLst>
          </p:cNvPr>
          <p:cNvSpPr/>
          <p:nvPr/>
        </p:nvSpPr>
        <p:spPr>
          <a:xfrm>
            <a:off x="2045001" y="4006288"/>
            <a:ext cx="374831" cy="2209318"/>
          </a:xfrm>
          <a:prstGeom prst="leftBrace">
            <a:avLst>
              <a:gd name="adj1" fmla="val 20531"/>
              <a:gd name="adj2" fmla="val 33169"/>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Textfeld 68">
            <a:extLst>
              <a:ext uri="{FF2B5EF4-FFF2-40B4-BE49-F238E27FC236}">
                <a16:creationId xmlns:a16="http://schemas.microsoft.com/office/drawing/2014/main" id="{00237554-D188-4CDC-BF20-FB5D6242CEE0}"/>
              </a:ext>
            </a:extLst>
          </p:cNvPr>
          <p:cNvSpPr txBox="1"/>
          <p:nvPr/>
        </p:nvSpPr>
        <p:spPr>
          <a:xfrm>
            <a:off x="6936443" y="4033950"/>
            <a:ext cx="2150752"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 Simple</a:t>
            </a:r>
          </a:p>
          <a:p>
            <a:pPr algn="l"/>
            <a:endParaRPr lang="en-GB" sz="1600" b="0" i="0" dirty="0">
              <a:latin typeface="Suisse Int'l" panose="020B0504000000000000" pitchFamily="34" charset="77"/>
            </a:endParaRPr>
          </a:p>
          <a:p>
            <a:pPr algn="l"/>
            <a:r>
              <a:rPr lang="en-GB" sz="1600" b="0" i="0" dirty="0">
                <a:latin typeface="Suisse Int'l" panose="020B0504000000000000" pitchFamily="34" charset="77"/>
              </a:rPr>
              <a:t>- Real time parameters estimations</a:t>
            </a:r>
          </a:p>
        </p:txBody>
      </p:sp>
      <p:grpSp>
        <p:nvGrpSpPr>
          <p:cNvPr id="72" name="Gruppieren 71">
            <a:extLst>
              <a:ext uri="{FF2B5EF4-FFF2-40B4-BE49-F238E27FC236}">
                <a16:creationId xmlns:a16="http://schemas.microsoft.com/office/drawing/2014/main" id="{62D273B8-3629-485C-AB86-2E5FFA853071}"/>
              </a:ext>
            </a:extLst>
          </p:cNvPr>
          <p:cNvGrpSpPr/>
          <p:nvPr/>
        </p:nvGrpSpPr>
        <p:grpSpPr>
          <a:xfrm>
            <a:off x="2316443" y="3940380"/>
            <a:ext cx="4694577" cy="2476796"/>
            <a:chOff x="2405343" y="3940380"/>
            <a:chExt cx="4694577" cy="2476796"/>
          </a:xfrm>
        </p:grpSpPr>
        <p:sp>
          <p:nvSpPr>
            <p:cNvPr id="46" name="Down Arrow 18">
              <a:extLst>
                <a:ext uri="{FF2B5EF4-FFF2-40B4-BE49-F238E27FC236}">
                  <a16:creationId xmlns:a16="http://schemas.microsoft.com/office/drawing/2014/main" id="{73C5D777-E665-44E9-9DCA-486B3BC72F30}"/>
                </a:ext>
              </a:extLst>
            </p:cNvPr>
            <p:cNvSpPr/>
            <p:nvPr/>
          </p:nvSpPr>
          <p:spPr>
            <a:xfrm rot="16200000">
              <a:off x="2413425" y="431012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Down Arrow 18">
              <a:extLst>
                <a:ext uri="{FF2B5EF4-FFF2-40B4-BE49-F238E27FC236}">
                  <a16:creationId xmlns:a16="http://schemas.microsoft.com/office/drawing/2014/main" id="{DDDB46F2-C71A-43DA-9D41-C5606E2CD5E7}"/>
                </a:ext>
              </a:extLst>
            </p:cNvPr>
            <p:cNvSpPr/>
            <p:nvPr/>
          </p:nvSpPr>
          <p:spPr>
            <a:xfrm rot="16200000">
              <a:off x="2427914" y="555542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feld 24">
              <a:extLst>
                <a:ext uri="{FF2B5EF4-FFF2-40B4-BE49-F238E27FC236}">
                  <a16:creationId xmlns:a16="http://schemas.microsoft.com/office/drawing/2014/main" id="{844DB592-7D23-4C9C-BC28-2BFD4805C606}"/>
                </a:ext>
              </a:extLst>
            </p:cNvPr>
            <p:cNvSpPr txBox="1"/>
            <p:nvPr/>
          </p:nvSpPr>
          <p:spPr>
            <a:xfrm>
              <a:off x="2865241" y="427517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Equation-Error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33" name="Gerade Verbindung mit Pfeil 32">
              <a:extLst>
                <a:ext uri="{FF2B5EF4-FFF2-40B4-BE49-F238E27FC236}">
                  <a16:creationId xmlns:a16="http://schemas.microsoft.com/office/drawing/2014/main" id="{D5DFDDB5-2048-42EB-BFBA-44876A44CA37}"/>
                </a:ext>
              </a:extLst>
            </p:cNvPr>
            <p:cNvCxnSpPr>
              <a:cxnSpLocks/>
            </p:cNvCxnSpPr>
            <p:nvPr/>
          </p:nvCxnSpPr>
          <p:spPr>
            <a:xfrm flipV="1">
              <a:off x="3541352" y="5213350"/>
              <a:ext cx="0" cy="350154"/>
            </a:xfrm>
            <a:prstGeom prst="straightConnector1">
              <a:avLst/>
            </a:prstGeom>
            <a:ln w="317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F9C3038-AED7-405A-A437-5AAE3E8442B3}"/>
                </a:ext>
              </a:extLst>
            </p:cNvPr>
            <p:cNvSpPr txBox="1"/>
            <p:nvPr/>
          </p:nvSpPr>
          <p:spPr>
            <a:xfrm>
              <a:off x="2853046" y="4957863"/>
              <a:ext cx="1603000" cy="368655"/>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two approaches</a:t>
              </a:r>
            </a:p>
          </p:txBody>
        </p:sp>
        <p:sp>
          <p:nvSpPr>
            <p:cNvPr id="51" name="Textfeld 50">
              <a:extLst>
                <a:ext uri="{FF2B5EF4-FFF2-40B4-BE49-F238E27FC236}">
                  <a16:creationId xmlns:a16="http://schemas.microsoft.com/office/drawing/2014/main" id="{B1E9611F-8AE0-47E5-AA2B-47C4EF24960A}"/>
                </a:ext>
              </a:extLst>
            </p:cNvPr>
            <p:cNvSpPr txBox="1"/>
            <p:nvPr/>
          </p:nvSpPr>
          <p:spPr>
            <a:xfrm>
              <a:off x="2885188" y="553158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Output-Error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56" name="Gerade Verbindung mit Pfeil 55">
              <a:extLst>
                <a:ext uri="{FF2B5EF4-FFF2-40B4-BE49-F238E27FC236}">
                  <a16:creationId xmlns:a16="http://schemas.microsoft.com/office/drawing/2014/main" id="{F2173942-DE6B-4BE2-879D-D1EECFDC67E6}"/>
                </a:ext>
              </a:extLst>
            </p:cNvPr>
            <p:cNvCxnSpPr>
              <a:cxnSpLocks/>
            </p:cNvCxnSpPr>
            <p:nvPr/>
          </p:nvCxnSpPr>
          <p:spPr>
            <a:xfrm flipV="1">
              <a:off x="3541352" y="4622800"/>
              <a:ext cx="0" cy="344574"/>
            </a:xfrm>
            <a:prstGeom prst="straightConnector1">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Down Arrow 18">
              <a:extLst>
                <a:ext uri="{FF2B5EF4-FFF2-40B4-BE49-F238E27FC236}">
                  <a16:creationId xmlns:a16="http://schemas.microsoft.com/office/drawing/2014/main" id="{A7BB6843-12E8-4AC7-9248-0466A8CF3193}"/>
                </a:ext>
              </a:extLst>
            </p:cNvPr>
            <p:cNvSpPr/>
            <p:nvPr/>
          </p:nvSpPr>
          <p:spPr>
            <a:xfrm rot="16200000">
              <a:off x="4507323" y="4324973"/>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Down Arrow 18">
              <a:extLst>
                <a:ext uri="{FF2B5EF4-FFF2-40B4-BE49-F238E27FC236}">
                  <a16:creationId xmlns:a16="http://schemas.microsoft.com/office/drawing/2014/main" id="{F84CD8C9-7B56-4E7D-A8F9-92C5BFDE6951}"/>
                </a:ext>
              </a:extLst>
            </p:cNvPr>
            <p:cNvSpPr/>
            <p:nvPr/>
          </p:nvSpPr>
          <p:spPr>
            <a:xfrm rot="16200000">
              <a:off x="4521812" y="557027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feld 58">
              <a:extLst>
                <a:ext uri="{FF2B5EF4-FFF2-40B4-BE49-F238E27FC236}">
                  <a16:creationId xmlns:a16="http://schemas.microsoft.com/office/drawing/2014/main" id="{36C03ED6-7F37-47B6-855C-3A3F338E2C35}"/>
                </a:ext>
              </a:extLst>
            </p:cNvPr>
            <p:cNvSpPr txBox="1"/>
            <p:nvPr/>
          </p:nvSpPr>
          <p:spPr>
            <a:xfrm>
              <a:off x="4870604" y="4259823"/>
              <a:ext cx="1873814"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in one-shot linear algebra</a:t>
              </a:r>
            </a:p>
          </p:txBody>
        </p:sp>
        <p:sp>
          <p:nvSpPr>
            <p:cNvPr id="67" name="Textfeld 66">
              <a:extLst>
                <a:ext uri="{FF2B5EF4-FFF2-40B4-BE49-F238E27FC236}">
                  <a16:creationId xmlns:a16="http://schemas.microsoft.com/office/drawing/2014/main" id="{320F93D1-D3C5-4F4A-8465-64FCB49A508C}"/>
                </a:ext>
              </a:extLst>
            </p:cNvPr>
            <p:cNvSpPr txBox="1"/>
            <p:nvPr/>
          </p:nvSpPr>
          <p:spPr>
            <a:xfrm>
              <a:off x="4869123" y="5469915"/>
              <a:ext cx="1817336" cy="810203"/>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with iterative nonlinear optimization</a:t>
              </a:r>
            </a:p>
          </p:txBody>
        </p:sp>
        <p:sp>
          <p:nvSpPr>
            <p:cNvPr id="68" name="Geschweifte Klammer links 67">
              <a:extLst>
                <a:ext uri="{FF2B5EF4-FFF2-40B4-BE49-F238E27FC236}">
                  <a16:creationId xmlns:a16="http://schemas.microsoft.com/office/drawing/2014/main" id="{600F356F-7F35-4D5A-9A3D-51EA3EBBDB11}"/>
                </a:ext>
              </a:extLst>
            </p:cNvPr>
            <p:cNvSpPr/>
            <p:nvPr/>
          </p:nvSpPr>
          <p:spPr>
            <a:xfrm>
              <a:off x="6725089" y="3940380"/>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0" name="Geschweifte Klammer links 69">
              <a:extLst>
                <a:ext uri="{FF2B5EF4-FFF2-40B4-BE49-F238E27FC236}">
                  <a16:creationId xmlns:a16="http://schemas.microsoft.com/office/drawing/2014/main" id="{D559A2DE-58D6-4098-92B2-D60BD3042A2B}"/>
                </a:ext>
              </a:extLst>
            </p:cNvPr>
            <p:cNvSpPr/>
            <p:nvPr/>
          </p:nvSpPr>
          <p:spPr>
            <a:xfrm>
              <a:off x="6706406" y="5303048"/>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71" name="Textfeld 70">
            <a:extLst>
              <a:ext uri="{FF2B5EF4-FFF2-40B4-BE49-F238E27FC236}">
                <a16:creationId xmlns:a16="http://schemas.microsoft.com/office/drawing/2014/main" id="{00E1D997-46DD-4821-9814-447E76F7AEEB}"/>
              </a:ext>
            </a:extLst>
          </p:cNvPr>
          <p:cNvSpPr txBox="1"/>
          <p:nvPr/>
        </p:nvSpPr>
        <p:spPr>
          <a:xfrm>
            <a:off x="6936443" y="5359680"/>
            <a:ext cx="2021507" cy="568508"/>
          </a:xfrm>
          <a:prstGeom prst="rect">
            <a:avLst/>
          </a:prstGeom>
          <a:noFill/>
        </p:spPr>
        <p:txBody>
          <a:bodyPr wrap="square" lIns="0" tIns="0" rIns="0" bIns="0" rtlCol="0">
            <a:noAutofit/>
          </a:bodyPr>
          <a:lstStyle/>
          <a:p>
            <a:r>
              <a:rPr lang="en-US" sz="1600" dirty="0">
                <a:latin typeface="Suisse Int'l" panose="020B0504000000000000" pitchFamily="34" charset="77"/>
              </a:rPr>
              <a:t>- Any nonlinear system dynamics</a:t>
            </a:r>
          </a:p>
          <a:p>
            <a:r>
              <a:rPr lang="en-GB" sz="1600" b="0" i="0" dirty="0">
                <a:latin typeface="Suisse Int'l" panose="020B0504000000000000" pitchFamily="34" charset="77"/>
              </a:rPr>
              <a:t>- Machine learning </a:t>
            </a:r>
            <a:br>
              <a:rPr lang="en-GB" sz="1600" b="0" i="0" dirty="0">
                <a:latin typeface="Suisse Int'l" panose="020B0504000000000000" pitchFamily="34" charset="77"/>
              </a:rPr>
            </a:br>
            <a:r>
              <a:rPr lang="en-GB" sz="1600" b="0" i="0" dirty="0">
                <a:latin typeface="Suisse Int'l" panose="020B0504000000000000" pitchFamily="34" charset="77"/>
              </a:rPr>
              <a:t>   techniques</a:t>
            </a:r>
          </a:p>
          <a:p>
            <a:endParaRPr lang="en-GB" sz="1600" b="0" i="0" dirty="0">
              <a:latin typeface="Suisse Int'l" panose="020B0504000000000000" pitchFamily="34" charset="77"/>
            </a:endParaRPr>
          </a:p>
        </p:txBody>
      </p:sp>
      <p:sp>
        <p:nvSpPr>
          <p:cNvPr id="48" name="Down Arrow 18">
            <a:extLst>
              <a:ext uri="{FF2B5EF4-FFF2-40B4-BE49-F238E27FC236}">
                <a16:creationId xmlns:a16="http://schemas.microsoft.com/office/drawing/2014/main" id="{DDDB46F2-C71A-43DA-9D41-C5606E2CD5E7}"/>
              </a:ext>
            </a:extLst>
          </p:cNvPr>
          <p:cNvSpPr/>
          <p:nvPr/>
        </p:nvSpPr>
        <p:spPr>
          <a:xfrm>
            <a:off x="916489" y="5239397"/>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9" name="Textfeld 37">
                <a:extLst>
                  <a:ext uri="{FF2B5EF4-FFF2-40B4-BE49-F238E27FC236}">
                    <a16:creationId xmlns:a16="http://schemas.microsoft.com/office/drawing/2014/main" id="{363323AF-20BC-433B-AA18-7789C2EE034E}"/>
                  </a:ext>
                </a:extLst>
              </p:cNvPr>
              <p:cNvSpPr txBox="1"/>
              <p:nvPr/>
            </p:nvSpPr>
            <p:spPr>
              <a:xfrm>
                <a:off x="97303" y="5644971"/>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s-ES" sz="3200" b="0" i="1" smtClean="0">
                              <a:latin typeface="Cambria Math" panose="02040503050406030204" pitchFamily="18" charset="0"/>
                            </a:rPr>
                          </m:ctrlPr>
                        </m:accPr>
                        <m:e>
                          <m:r>
                            <a:rPr lang="es-ES" sz="3200" b="0" i="1" smtClean="0">
                              <a:latin typeface="Cambria Math" panose="02040503050406030204" pitchFamily="18" charset="0"/>
                            </a:rPr>
                            <m:t>𝜃</m:t>
                          </m:r>
                        </m:e>
                      </m:acc>
                    </m:oMath>
                  </m:oMathPara>
                </a14:m>
                <a:endParaRPr lang="en-GB" sz="3200" b="1" dirty="0"/>
              </a:p>
            </p:txBody>
          </p:sp>
        </mc:Choice>
        <mc:Fallback xmlns="">
          <p:sp>
            <p:nvSpPr>
              <p:cNvPr id="49"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97303" y="5644971"/>
                <a:ext cx="1911462" cy="872638"/>
              </a:xfrm>
              <a:prstGeom prst="rect">
                <a:avLst/>
              </a:prstGeom>
              <a:blipFill>
                <a:blip r:embed="rId8"/>
                <a:stretch>
                  <a:fillRect/>
                </a:stretch>
              </a:blipFill>
              <a:ln>
                <a:noFill/>
              </a:ln>
            </p:spPr>
            <p:txBody>
              <a:bodyPr/>
              <a:lstStyle/>
              <a:p>
                <a:r>
                  <a:rPr lang="de-CH">
                    <a:noFill/>
                  </a:rPr>
                  <a:t> </a:t>
                </a:r>
              </a:p>
            </p:txBody>
          </p:sp>
        </mc:Fallback>
      </mc:AlternateContent>
    </p:spTree>
    <p:extLst>
      <p:ext uri="{BB962C8B-B14F-4D97-AF65-F5344CB8AC3E}">
        <p14:creationId xmlns:p14="http://schemas.microsoft.com/office/powerpoint/2010/main" val="4270212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5" name="Date Placeholder 4"/>
          <p:cNvSpPr>
            <a:spLocks noGrp="1"/>
          </p:cNvSpPr>
          <p:nvPr>
            <p:ph type="dt" sz="half" idx="10"/>
          </p:nvPr>
        </p:nvSpPr>
        <p:spPr/>
        <p:txBody>
          <a:bodyPr/>
          <a:lstStyle/>
          <a:p>
            <a:fld id="{16C1D5B0-5220-44BF-BD99-44FE20BE1773}" type="datetime5">
              <a:rPr lang="en-US" smtClean="0"/>
              <a:t>27-Feb-18</a:t>
            </a:fld>
            <a:endParaRPr lang="en-GB" dirty="0"/>
          </a:p>
        </p:txBody>
      </p:sp>
      <p:pic>
        <p:nvPicPr>
          <p:cNvPr id="36" name="Picture 35">
            <a:extLst>
              <a:ext uri="{FF2B5EF4-FFF2-40B4-BE49-F238E27FC236}">
                <a16:creationId xmlns:a16="http://schemas.microsoft.com/office/drawing/2014/main" id="{F84EF6BD-4438-4913-A3B0-BBE266255B6A}"/>
              </a:ext>
            </a:extLst>
          </p:cNvPr>
          <p:cNvPicPr>
            <a:picLocks noChangeAspect="1"/>
          </p:cNvPicPr>
          <p:nvPr/>
        </p:nvPicPr>
        <p:blipFill>
          <a:blip r:embed="rId2"/>
          <a:stretch>
            <a:fillRect/>
          </a:stretch>
        </p:blipFill>
        <p:spPr>
          <a:xfrm>
            <a:off x="1082211" y="1012228"/>
            <a:ext cx="7311162" cy="5035749"/>
          </a:xfrm>
          <a:prstGeom prst="rect">
            <a:avLst/>
          </a:prstGeom>
        </p:spPr>
      </p:pic>
    </p:spTree>
    <p:extLst>
      <p:ext uri="{BB962C8B-B14F-4D97-AF65-F5344CB8AC3E}">
        <p14:creationId xmlns:p14="http://schemas.microsoft.com/office/powerpoint/2010/main" val="9543263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27-Feb-18</a:t>
            </a:fld>
            <a:endParaRPr lang="en-GB" dirty="0"/>
          </a:p>
        </p:txBody>
      </p:sp>
      <p:pic>
        <p:nvPicPr>
          <p:cNvPr id="9" name="Picture 8"/>
          <p:cNvPicPr>
            <a:picLocks noChangeAspect="1"/>
          </p:cNvPicPr>
          <p:nvPr/>
        </p:nvPicPr>
        <p:blipFill>
          <a:blip r:embed="rId2"/>
          <a:stretch>
            <a:fillRect/>
          </a:stretch>
        </p:blipFill>
        <p:spPr>
          <a:xfrm>
            <a:off x="6159398" y="1525554"/>
            <a:ext cx="2681452" cy="3529911"/>
          </a:xfrm>
          <a:prstGeom prst="rect">
            <a:avLst/>
          </a:prstGeom>
        </p:spPr>
      </p:pic>
      <p:pic>
        <p:nvPicPr>
          <p:cNvPr id="10" name="Picture 2">
            <a:extLst>
              <a:ext uri="{FF2B5EF4-FFF2-40B4-BE49-F238E27FC236}">
                <a16:creationId xmlns:a16="http://schemas.microsoft.com/office/drawing/2014/main" id="{BDE18FC5-71AC-4DFE-8DF6-FDBBDFE8C88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14321" y="3290510"/>
            <a:ext cx="5095542" cy="2734128"/>
          </a:xfrm>
          <a:prstGeom prst="rect">
            <a:avLst/>
          </a:prstGeom>
        </p:spPr>
      </p:pic>
      <p:grpSp>
        <p:nvGrpSpPr>
          <p:cNvPr id="11" name="Group 10"/>
          <p:cNvGrpSpPr/>
          <p:nvPr/>
        </p:nvGrpSpPr>
        <p:grpSpPr>
          <a:xfrm>
            <a:off x="681106" y="1256371"/>
            <a:ext cx="4822769" cy="362857"/>
            <a:chOff x="4366951" y="3598780"/>
            <a:chExt cx="4822769" cy="362857"/>
          </a:xfrm>
        </p:grpSpPr>
        <p:sp>
          <p:nvSpPr>
            <p:cNvPr id="12" name="Down Arrow 11"/>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3" name="TextBox 12"/>
            <p:cNvSpPr txBox="1"/>
            <p:nvPr/>
          </p:nvSpPr>
          <p:spPr>
            <a:xfrm>
              <a:off x="4702600" y="3598780"/>
              <a:ext cx="4487120" cy="362857"/>
            </a:xfrm>
            <a:prstGeom prst="rect">
              <a:avLst/>
            </a:prstGeom>
            <a:noFill/>
          </p:spPr>
          <p:txBody>
            <a:bodyPr wrap="square" lIns="0" tIns="0" rIns="0" bIns="0" rtlCol="0">
              <a:noAutofit/>
            </a:bodyPr>
            <a:lstStyle/>
            <a:p>
              <a:r>
                <a:rPr lang="en-GB" sz="2000" dirty="0"/>
                <a:t>No development time needed</a:t>
              </a:r>
            </a:p>
          </p:txBody>
        </p:sp>
      </p:grpSp>
      <p:grpSp>
        <p:nvGrpSpPr>
          <p:cNvPr id="14" name="Group 13"/>
          <p:cNvGrpSpPr/>
          <p:nvPr/>
        </p:nvGrpSpPr>
        <p:grpSpPr>
          <a:xfrm>
            <a:off x="681105" y="1880485"/>
            <a:ext cx="5478294" cy="362857"/>
            <a:chOff x="4366951" y="3598780"/>
            <a:chExt cx="4777049" cy="362857"/>
          </a:xfrm>
        </p:grpSpPr>
        <p:sp>
          <p:nvSpPr>
            <p:cNvPr id="15" name="Down Arrow 1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6" name="TextBox 15"/>
            <p:cNvSpPr txBox="1"/>
            <p:nvPr/>
          </p:nvSpPr>
          <p:spPr>
            <a:xfrm>
              <a:off x="4656880" y="3598780"/>
              <a:ext cx="4487120" cy="362857"/>
            </a:xfrm>
            <a:prstGeom prst="rect">
              <a:avLst/>
            </a:prstGeom>
            <a:noFill/>
          </p:spPr>
          <p:txBody>
            <a:bodyPr wrap="square" lIns="0" tIns="0" rIns="0" bIns="0" rtlCol="0">
              <a:noAutofit/>
            </a:bodyPr>
            <a:lstStyle/>
            <a:p>
              <a:r>
                <a:rPr lang="en-GB" sz="2000" dirty="0"/>
                <a:t>Collection of over 350 state-of-the-art programs</a:t>
              </a:r>
            </a:p>
          </p:txBody>
        </p:sp>
      </p:grpSp>
      <p:grpSp>
        <p:nvGrpSpPr>
          <p:cNvPr id="17" name="Group 16"/>
          <p:cNvGrpSpPr/>
          <p:nvPr/>
        </p:nvGrpSpPr>
        <p:grpSpPr>
          <a:xfrm>
            <a:off x="681104" y="2623435"/>
            <a:ext cx="5478294" cy="362857"/>
            <a:chOff x="4366951" y="3598780"/>
            <a:chExt cx="4777049" cy="362857"/>
          </a:xfrm>
        </p:grpSpPr>
        <p:sp>
          <p:nvSpPr>
            <p:cNvPr id="18" name="Down Arrow 17"/>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9" name="TextBox 18"/>
            <p:cNvSpPr txBox="1"/>
            <p:nvPr/>
          </p:nvSpPr>
          <p:spPr>
            <a:xfrm>
              <a:off x="4656880" y="3598780"/>
              <a:ext cx="4487120" cy="362857"/>
            </a:xfrm>
            <a:prstGeom prst="rect">
              <a:avLst/>
            </a:prstGeom>
            <a:noFill/>
          </p:spPr>
          <p:txBody>
            <a:bodyPr wrap="square" lIns="0" tIns="0" rIns="0" bIns="0" rtlCol="0">
              <a:noAutofit/>
            </a:bodyPr>
            <a:lstStyle/>
            <a:p>
              <a:r>
                <a:rPr lang="en-GB" sz="2000" dirty="0"/>
                <a:t>Used at more than 80 organization worldwide</a:t>
              </a:r>
            </a:p>
          </p:txBody>
        </p:sp>
      </p:grpSp>
    </p:spTree>
    <p:extLst>
      <p:ext uri="{BB962C8B-B14F-4D97-AF65-F5344CB8AC3E}">
        <p14:creationId xmlns:p14="http://schemas.microsoft.com/office/powerpoint/2010/main" val="2734948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27-Feb-18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13</a:t>
            </a:fld>
            <a:endParaRPr lang="en-GB" dirty="0"/>
          </a:p>
        </p:txBody>
      </p:sp>
      <p:sp>
        <p:nvSpPr>
          <p:cNvPr id="6" name="Text Placeholder 5"/>
          <p:cNvSpPr>
            <a:spLocks noGrp="1"/>
          </p:cNvSpPr>
          <p:nvPr>
            <p:ph type="body" idx="14"/>
          </p:nvPr>
        </p:nvSpPr>
        <p:spPr/>
        <p:txBody>
          <a:bodyPr/>
          <a:lstStyle/>
          <a:p>
            <a:endParaRPr lang="en-GB"/>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 r="415"/>
          <a:stretch/>
        </p:blipFill>
        <p:spPr>
          <a:xfrm>
            <a:off x="5032721" y="1234286"/>
            <a:ext cx="3941886" cy="3102764"/>
          </a:xfrm>
          <a:prstGeom prst="rect">
            <a:avLst/>
          </a:prstGeom>
        </p:spPr>
      </p:pic>
      <p:sp>
        <p:nvSpPr>
          <p:cNvPr id="7" name="Title 1">
            <a:extLst>
              <a:ext uri="{FF2B5EF4-FFF2-40B4-BE49-F238E27FC236}">
                <a16:creationId xmlns:a16="http://schemas.microsoft.com/office/drawing/2014/main" id="{3BA4487B-3BC8-4FDF-BBCA-50F1E57E392D}"/>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3" name="Arc 2"/>
          <p:cNvSpPr/>
          <p:nvPr/>
        </p:nvSpPr>
        <p:spPr>
          <a:xfrm>
            <a:off x="884645" y="3277765"/>
            <a:ext cx="1979407" cy="2076226"/>
          </a:xfrm>
          <a:prstGeom prst="arc">
            <a:avLst>
              <a:gd name="adj1" fmla="val 5403677"/>
              <a:gd name="adj2" fmla="val 10727024"/>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e 8"/>
          <p:cNvSpPr/>
          <p:nvPr/>
        </p:nvSpPr>
        <p:spPr>
          <a:xfrm>
            <a:off x="1890041" y="4666992"/>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p:cNvSpPr txBox="1"/>
              <p:nvPr/>
            </p:nvSpPr>
            <p:spPr>
              <a:xfrm>
                <a:off x="2180939" y="4770199"/>
                <a:ext cx="2002403" cy="1170564"/>
              </a:xfrm>
              <a:prstGeom prst="rect">
                <a:avLst/>
              </a:prstGeom>
              <a:noFill/>
            </p:spPr>
            <p:txBody>
              <a:bodyPr wrap="square" lIns="0" tIns="0" rIns="0" bIns="0" rtlCol="0">
                <a:noAutofit/>
              </a:bodyPr>
              <a:lstStyle/>
              <a:p>
                <a:pPr algn="l"/>
                <a:r>
                  <a:rPr lang="en-GB" b="0" i="0" dirty="0">
                    <a:latin typeface="Suisse Int'l" panose="020B0504000000000000" pitchFamily="34" charset="77"/>
                  </a:rPr>
                  <a:t>Measured inputs:</a:t>
                </a:r>
              </a:p>
              <a:p>
                <a:pPr algn="l">
                  <a:lnSpc>
                    <a:spcPct val="150000"/>
                  </a:lnSpc>
                </a:pPr>
                <a:r>
                  <a:rPr lang="es-ES" b="0"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𝑥</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𝑦</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𝑧</m:t>
                        </m:r>
                      </m:sub>
                    </m:sSub>
                  </m:oMath>
                </a14:m>
                <a:r>
                  <a:rPr lang="es-ES" b="0" i="0" dirty="0">
                    <a:latin typeface="Suisse Int'l" panose="020B0504000000000000" pitchFamily="34" charset="77"/>
                  </a:rPr>
                  <a:t/>
                </a:r>
                <a:br>
                  <a:rPr lang="es-ES" b="0" i="0" dirty="0">
                    <a:latin typeface="Suisse Int'l" panose="020B0504000000000000" pitchFamily="34" charset="77"/>
                  </a:rPr>
                </a:br>
                <a:r>
                  <a:rPr lang="es-ES" b="0" i="0" dirty="0">
                    <a:latin typeface="Suisse Int'l" panose="020B0504000000000000" pitchFamily="34" charset="77"/>
                  </a:rPr>
                  <a:t>- </a:t>
                </a:r>
                <a14:m>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 </m:t>
                    </m:r>
                    <m:r>
                      <a:rPr lang="es-ES" b="0" i="1" smtClean="0">
                        <a:latin typeface="Cambria Math" panose="02040503050406030204" pitchFamily="18" charset="0"/>
                      </a:rPr>
                      <m:t>𝑞</m:t>
                    </m:r>
                    <m:r>
                      <a:rPr lang="es-ES" b="0" i="1" smtClean="0">
                        <a:latin typeface="Cambria Math" panose="02040503050406030204" pitchFamily="18" charset="0"/>
                      </a:rPr>
                      <m:t>, </m:t>
                    </m:r>
                    <m:r>
                      <a:rPr lang="es-ES" b="0" i="1" smtClean="0">
                        <a:latin typeface="Cambria Math" panose="02040503050406030204" pitchFamily="18" charset="0"/>
                      </a:rPr>
                      <m:t>𝑟</m:t>
                    </m:r>
                  </m:oMath>
                </a14:m>
                <a:endParaRPr lang="en-GB" b="0" i="0" dirty="0">
                  <a:latin typeface="Suisse Int'l" panose="020B0504000000000000" pitchFamily="34" charset="77"/>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180939" y="4770199"/>
                <a:ext cx="2002403" cy="1170564"/>
              </a:xfrm>
              <a:prstGeom prst="rect">
                <a:avLst/>
              </a:prstGeom>
              <a:blipFill>
                <a:blip r:embed="rId3"/>
                <a:stretch>
                  <a:fillRect l="-7317" t="-6771" b="-4167"/>
                </a:stretch>
              </a:blipFill>
            </p:spPr>
            <p:txBody>
              <a:bodyPr/>
              <a:lstStyle/>
              <a:p>
                <a:r>
                  <a:rPr lang="de-CH">
                    <a:noFill/>
                  </a:rPr>
                  <a:t> </a:t>
                </a:r>
              </a:p>
            </p:txBody>
          </p:sp>
        </mc:Fallback>
      </mc:AlternateContent>
      <p:sp>
        <p:nvSpPr>
          <p:cNvPr id="11" name="Arc 10"/>
          <p:cNvSpPr/>
          <p:nvPr/>
        </p:nvSpPr>
        <p:spPr>
          <a:xfrm>
            <a:off x="4758976" y="3679967"/>
            <a:ext cx="1979406" cy="1695196"/>
          </a:xfrm>
          <a:prstGeom prst="arc">
            <a:avLst>
              <a:gd name="adj1" fmla="val 5403677"/>
              <a:gd name="adj2" fmla="val 13151171"/>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a:off x="5773962" y="4706181"/>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p:cNvSpPr txBox="1"/>
              <p:nvPr/>
            </p:nvSpPr>
            <p:spPr>
              <a:xfrm>
                <a:off x="6064859" y="4809388"/>
                <a:ext cx="2745829" cy="1512580"/>
              </a:xfrm>
              <a:prstGeom prst="rect">
                <a:avLst/>
              </a:prstGeom>
              <a:noFill/>
            </p:spPr>
            <p:txBody>
              <a:bodyPr wrap="square" lIns="0" tIns="0" rIns="0" bIns="0" rtlCol="0">
                <a:noAutofit/>
              </a:bodyPr>
              <a:lstStyle/>
              <a:p>
                <a:pPr algn="l"/>
                <a:r>
                  <a:rPr lang="en-GB" b="0" i="0" dirty="0">
                    <a:latin typeface="Suisse Int'l" panose="020B0504000000000000" pitchFamily="34" charset="77"/>
                  </a:rPr>
                  <a:t>Outputs to be validated</a:t>
                </a:r>
                <a:br>
                  <a:rPr lang="en-GB" b="0" i="0" dirty="0">
                    <a:latin typeface="Suisse Int'l" panose="020B0504000000000000" pitchFamily="34" charset="77"/>
                  </a:rPr>
                </a:br>
                <a:r>
                  <a:rPr lang="en-GB" b="0" i="0" dirty="0">
                    <a:latin typeface="Suisse Int'l" panose="020B0504000000000000" pitchFamily="34" charset="77"/>
                  </a:rPr>
                  <a:t>against </a:t>
                </a:r>
                <a:r>
                  <a:rPr lang="en-GB" b="0" i="0" u="sng" dirty="0">
                    <a:latin typeface="Suisse Int'l" panose="020B0504000000000000" pitchFamily="34" charset="77"/>
                  </a:rPr>
                  <a:t>real</a:t>
                </a:r>
                <a:r>
                  <a:rPr lang="en-GB" b="0" i="0" dirty="0">
                    <a:latin typeface="Suisse Int'l" panose="020B0504000000000000" pitchFamily="34" charset="77"/>
                  </a:rPr>
                  <a:t> flight test data:</a:t>
                </a:r>
              </a:p>
              <a:p>
                <a:pPr algn="l"/>
                <a:endParaRPr lang="en-GB" b="0" i="0" dirty="0">
                  <a:latin typeface="Suisse Int'l" panose="020B0504000000000000" pitchFamily="34" charset="77"/>
                </a:endParaRPr>
              </a:p>
              <a:p>
                <a:pPr algn="l">
                  <a:lnSpc>
                    <a:spcPct val="150000"/>
                  </a:lnSpc>
                </a:pPr>
                <a:r>
                  <a:rPr lang="es-ES" b="0" dirty="0"/>
                  <a:t>- </a:t>
                </a:r>
                <a14:m>
                  <m:oMath xmlns:m="http://schemas.openxmlformats.org/officeDocument/2006/math">
                    <m:r>
                      <a:rPr lang="es-ES" b="0" i="1" smtClean="0">
                        <a:latin typeface="Cambria Math" panose="02040503050406030204" pitchFamily="18" charset="0"/>
                      </a:rPr>
                      <m:t>𝑉</m:t>
                    </m:r>
                    <m:r>
                      <a:rPr lang="es-ES" b="0" i="1" smtClean="0">
                        <a:latin typeface="Cambria Math" panose="02040503050406030204" pitchFamily="18" charset="0"/>
                      </a:rPr>
                      <m:t>, </m:t>
                    </m:r>
                    <m:r>
                      <a:rPr lang="es-ES" b="0" i="1" smtClean="0">
                        <a:latin typeface="Cambria Math" panose="02040503050406030204" pitchFamily="18" charset="0"/>
                      </a:rPr>
                      <m:t>𝛼</m:t>
                    </m:r>
                    <m:r>
                      <a:rPr lang="es-ES" b="0" i="1" smtClean="0">
                        <a:latin typeface="Cambria Math" panose="02040503050406030204" pitchFamily="18" charset="0"/>
                      </a:rPr>
                      <m:t>, </m:t>
                    </m:r>
                    <m:r>
                      <a:rPr lang="es-ES" b="0" i="1" smtClean="0">
                        <a:latin typeface="Cambria Math" panose="02040503050406030204" pitchFamily="18" charset="0"/>
                      </a:rPr>
                      <m:t>𝜃</m:t>
                    </m:r>
                  </m:oMath>
                </a14:m>
                <a:endParaRPr lang="en-GB" b="0" i="0" dirty="0">
                  <a:latin typeface="Suisse Int'l" panose="020B0504000000000000" pitchFamily="34" charset="77"/>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064859" y="4809388"/>
                <a:ext cx="2745829" cy="1512580"/>
              </a:xfrm>
              <a:prstGeom prst="rect">
                <a:avLst/>
              </a:prstGeom>
              <a:blipFill>
                <a:blip r:embed="rId4"/>
                <a:stretch>
                  <a:fillRect l="-5333" t="-5242" r="-5111"/>
                </a:stretch>
              </a:blipFill>
            </p:spPr>
            <p:txBody>
              <a:bodyPr/>
              <a:lstStyle/>
              <a:p>
                <a:r>
                  <a:rPr lang="de-CH">
                    <a:noFill/>
                  </a:rPr>
                  <a:t> </a:t>
                </a:r>
              </a:p>
            </p:txBody>
          </p:sp>
        </mc:Fallback>
      </mc:AlternateContent>
      <p:grpSp>
        <p:nvGrpSpPr>
          <p:cNvPr id="26" name="Group 25"/>
          <p:cNvGrpSpPr/>
          <p:nvPr/>
        </p:nvGrpSpPr>
        <p:grpSpPr>
          <a:xfrm>
            <a:off x="3873500" y="2454213"/>
            <a:ext cx="1159221" cy="747783"/>
            <a:chOff x="3229899" y="5192978"/>
            <a:chExt cx="1159221" cy="747783"/>
          </a:xfrm>
        </p:grpSpPr>
        <p:sp>
          <p:nvSpPr>
            <p:cNvPr id="14" name="Textfeld 2">
              <a:extLst>
                <a:ext uri="{FF2B5EF4-FFF2-40B4-BE49-F238E27FC236}">
                  <a16:creationId xmlns:a16="http://schemas.microsoft.com/office/drawing/2014/main" id="{7CC2B459-1E83-44A7-A943-FF90A123FFD1}"/>
                </a:ext>
              </a:extLst>
            </p:cNvPr>
            <p:cNvSpPr txBox="1"/>
            <p:nvPr/>
          </p:nvSpPr>
          <p:spPr>
            <a:xfrm>
              <a:off x="3593721" y="5192978"/>
              <a:ext cx="643574" cy="74778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SID</a:t>
              </a:r>
              <a:br>
                <a:rPr lang="en-GB" sz="1400" b="0" i="0" dirty="0">
                  <a:latin typeface="Suisse Int'l" panose="020B0504000000000000" pitchFamily="34" charset="77"/>
                </a:rPr>
              </a:br>
              <a:r>
                <a:rPr lang="en-GB" sz="1400" b="0" i="0" dirty="0">
                  <a:latin typeface="Suisse Int'l" panose="020B0504000000000000" pitchFamily="34" charset="77"/>
                </a:rPr>
                <a:t>H/C Model</a:t>
              </a:r>
            </a:p>
          </p:txBody>
        </p:sp>
        <p:cxnSp>
          <p:nvCxnSpPr>
            <p:cNvPr id="16" name="Straight Arrow Connector 15"/>
            <p:cNvCxnSpPr>
              <a:stCxn id="14" idx="3"/>
            </p:cNvCxnSpPr>
            <p:nvPr/>
          </p:nvCxnSpPr>
          <p:spPr>
            <a:xfrm>
              <a:off x="4237295" y="5566870"/>
              <a:ext cx="1518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229899" y="5566869"/>
              <a:ext cx="36382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611"/>
          <a:stretch/>
        </p:blipFill>
        <p:spPr>
          <a:xfrm>
            <a:off x="172703" y="1234286"/>
            <a:ext cx="3858458" cy="3102764"/>
          </a:xfrm>
          <a:prstGeom prst="rect">
            <a:avLst/>
          </a:prstGeom>
        </p:spPr>
      </p:pic>
    </p:spTree>
    <p:extLst>
      <p:ext uri="{BB962C8B-B14F-4D97-AF65-F5344CB8AC3E}">
        <p14:creationId xmlns:p14="http://schemas.microsoft.com/office/powerpoint/2010/main" val="3083251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What would I need?</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27-Feb-18</a:t>
            </a:fld>
            <a:endParaRPr lang="en-GB" dirty="0"/>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t="11488" r="15656"/>
          <a:stretch/>
        </p:blipFill>
        <p:spPr>
          <a:xfrm>
            <a:off x="3115239" y="1756415"/>
            <a:ext cx="3201767" cy="1889988"/>
          </a:xfrm>
          <a:prstGeom prst="rect">
            <a:avLst/>
          </a:prstGeom>
        </p:spPr>
      </p:pic>
      <p:sp>
        <p:nvSpPr>
          <p:cNvPr id="8" name="TextBox 7"/>
          <p:cNvSpPr txBox="1"/>
          <p:nvPr/>
        </p:nvSpPr>
        <p:spPr>
          <a:xfrm>
            <a:off x="6837699" y="2542543"/>
            <a:ext cx="2058536" cy="546458"/>
          </a:xfrm>
          <a:prstGeom prst="rect">
            <a:avLst/>
          </a:prstGeom>
          <a:noFill/>
        </p:spPr>
        <p:txBody>
          <a:bodyPr wrap="square" lIns="0" tIns="0" rIns="0" bIns="0" rtlCol="0">
            <a:noAutofit/>
          </a:bodyPr>
          <a:lstStyle>
            <a:defPPr>
              <a:defRPr lang="en-US"/>
            </a:defPPr>
          </a:lstStyle>
          <a:p>
            <a:r>
              <a:rPr lang="en-GB" i="1" u="sng" dirty="0"/>
              <a:t>We already have all this</a:t>
            </a:r>
            <a:endParaRPr lang="en-US" i="1" u="sng"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87" y="4354161"/>
            <a:ext cx="1655227" cy="1655227"/>
          </a:xfrm>
          <a:prstGeom prst="rect">
            <a:avLst/>
          </a:prstGeom>
        </p:spPr>
      </p:pic>
      <p:pic>
        <p:nvPicPr>
          <p:cNvPr id="11" name="Picture 10"/>
          <p:cNvPicPr>
            <a:picLocks noChangeAspect="1"/>
          </p:cNvPicPr>
          <p:nvPr/>
        </p:nvPicPr>
        <p:blipFill rotWithShape="1">
          <a:blip r:embed="rId4">
            <a:extLst>
              <a:ext uri="{BEBA8EAE-BF5A-486C-A8C5-ECC9F3942E4B}">
                <a14:imgProps xmlns:a14="http://schemas.microsoft.com/office/drawing/2010/main">
                  <a14:imgLayer r:embed="rId5">
                    <a14:imgEffect>
                      <a14:backgroundRemoval t="3320" b="89844" l="9961" r="91211">
                        <a14:foregroundMark x1="45703" y1="79688" x2="45703" y2="79688"/>
                        <a14:foregroundMark x1="55273" y1="52930" x2="55273" y2="52930"/>
                        <a14:foregroundMark x1="60938" y1="27539" x2="60938" y2="27539"/>
                        <a14:foregroundMark x1="45117" y1="22070" x2="45117" y2="22070"/>
                        <a14:foregroundMark x1="58203" y1="7617" x2="58203" y2="7617"/>
                        <a14:foregroundMark x1="57422" y1="6445" x2="57422" y2="6445"/>
                        <a14:foregroundMark x1="61914" y1="24414" x2="61914" y2="24414"/>
                        <a14:foregroundMark x1="63867" y1="19922" x2="63867" y2="19922"/>
                        <a14:backgroundMark x1="30078" y1="71484" x2="30078" y2="71484"/>
                        <a14:backgroundMark x1="33008" y1="72070" x2="33008" y2="72070"/>
                        <a14:backgroundMark x1="36914" y1="73242" x2="36914" y2="73242"/>
                        <a14:backgroundMark x1="39844" y1="73242" x2="39844" y2="73242"/>
                        <a14:backgroundMark x1="47266" y1="73438" x2="47266" y2="73438"/>
                        <a14:backgroundMark x1="51367" y1="73633" x2="51367" y2="73633"/>
                        <a14:backgroundMark x1="55469" y1="73242" x2="55469" y2="73242"/>
                        <a14:backgroundMark x1="59961" y1="73047" x2="59961" y2="73047"/>
                        <a14:backgroundMark x1="78125" y1="54492" x2="78125" y2="54492"/>
                        <a14:backgroundMark x1="74219" y1="50586" x2="74219" y2="50586"/>
                        <a14:backgroundMark x1="60938" y1="20703" x2="60938" y2="20703"/>
                        <a14:backgroundMark x1="50977" y1="30469" x2="50977" y2="30469"/>
                        <a14:backgroundMark x1="57422" y1="24414" x2="57422" y2="24414"/>
                        <a14:backgroundMark x1="53906" y1="27734" x2="53906" y2="27734"/>
                        <a14:backgroundMark x1="55469" y1="34375" x2="55469" y2="34375"/>
                        <a14:backgroundMark x1="49219" y1="24805" x2="49219" y2="24805"/>
                        <a14:backgroundMark x1="58398" y1="16211" x2="58398" y2="16211"/>
                        <a14:backgroundMark x1="53320" y1="21289" x2="53320" y2="21289"/>
                        <a14:backgroundMark x1="43945" y1="17773" x2="43945" y2="17773"/>
                        <a14:backgroundMark x1="40820" y1="22070" x2="40430" y2="22070"/>
                        <a14:backgroundMark x1="38672" y1="27734" x2="38672" y2="27734"/>
                        <a14:backgroundMark x1="36719" y1="33398" x2="36719" y2="33398"/>
                        <a14:backgroundMark x1="40430" y1="33398" x2="40430" y2="33398"/>
                        <a14:backgroundMark x1="46094" y1="28711" x2="46094" y2="28711"/>
                        <a14:backgroundMark x1="41992" y1="32617" x2="41992" y2="32617"/>
                        <a14:backgroundMark x1="46094" y1="75391" x2="46094" y2="75391"/>
                        <a14:backgroundMark x1="76367" y1="67773" x2="76367" y2="67773"/>
                        <a14:backgroundMark x1="82031" y1="62695" x2="82031" y2="62695"/>
                        <a14:backgroundMark x1="87109" y1="57813" x2="87109" y2="57813"/>
                        <a14:backgroundMark x1="80273" y1="52539" x2="80273" y2="52539"/>
                        <a14:backgroundMark x1="76367" y1="49023" x2="76367" y2="49023"/>
                        <a14:backgroundMark x1="73438" y1="51953" x2="73438" y2="51953"/>
                        <a14:backgroundMark x1="61133" y1="21289" x2="61133" y2="21289"/>
                      </a14:backgroundRemoval>
                    </a14:imgEffect>
                  </a14:imgLayer>
                </a14:imgProps>
              </a:ext>
              <a:ext uri="{28A0092B-C50C-407E-A947-70E740481C1C}">
                <a14:useLocalDpi xmlns:a14="http://schemas.microsoft.com/office/drawing/2010/main" val="0"/>
              </a:ext>
            </a:extLst>
          </a:blip>
          <a:srcRect l="5711" t="-964" r="7777" b="9590"/>
          <a:stretch/>
        </p:blipFill>
        <p:spPr>
          <a:xfrm>
            <a:off x="5771242" y="4247175"/>
            <a:ext cx="1534109" cy="1620294"/>
          </a:xfrm>
          <a:prstGeom prst="rect">
            <a:avLst/>
          </a:prstGeom>
        </p:spPr>
      </p:pic>
      <p:sp>
        <p:nvSpPr>
          <p:cNvPr id="12" name="Down Arrow 11"/>
          <p:cNvSpPr/>
          <p:nvPr/>
        </p:nvSpPr>
        <p:spPr>
          <a:xfrm rot="16200000">
            <a:off x="693834" y="140191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980835" y="1339159"/>
            <a:ext cx="4487120" cy="306379"/>
          </a:xfrm>
          <a:prstGeom prst="rect">
            <a:avLst/>
          </a:prstGeom>
          <a:noFill/>
        </p:spPr>
        <p:txBody>
          <a:bodyPr wrap="square" lIns="0" tIns="0" rIns="0" bIns="0" rtlCol="0">
            <a:noAutofit/>
          </a:bodyPr>
          <a:lstStyle/>
          <a:p>
            <a:r>
              <a:rPr lang="en-US" dirty="0"/>
              <a:t>Complete instrumented helicopter</a:t>
            </a:r>
            <a:endParaRPr lang="es-ES" dirty="0"/>
          </a:p>
        </p:txBody>
      </p:sp>
      <p:sp>
        <p:nvSpPr>
          <p:cNvPr id="14" name="Down Arrow 13"/>
          <p:cNvSpPr/>
          <p:nvPr/>
        </p:nvSpPr>
        <p:spPr>
          <a:xfrm rot="16200000">
            <a:off x="693834" y="3954249"/>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980835" y="3891496"/>
            <a:ext cx="4487120" cy="306379"/>
          </a:xfrm>
          <a:prstGeom prst="rect">
            <a:avLst/>
          </a:prstGeom>
          <a:noFill/>
        </p:spPr>
        <p:txBody>
          <a:bodyPr wrap="square" lIns="0" tIns="0" rIns="0" bIns="0" rtlCol="0">
            <a:noAutofit/>
          </a:bodyPr>
          <a:lstStyle/>
          <a:p>
            <a:r>
              <a:rPr lang="en-US" dirty="0"/>
              <a:t>A laptop</a:t>
            </a:r>
            <a:endParaRPr lang="es-ES" dirty="0"/>
          </a:p>
        </p:txBody>
      </p:sp>
      <p:sp>
        <p:nvSpPr>
          <p:cNvPr id="16" name="Down Arrow 15"/>
          <p:cNvSpPr/>
          <p:nvPr/>
        </p:nvSpPr>
        <p:spPr>
          <a:xfrm rot="16200000">
            <a:off x="5019092" y="393837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p:cNvSpPr txBox="1"/>
          <p:nvPr/>
        </p:nvSpPr>
        <p:spPr>
          <a:xfrm>
            <a:off x="5306093" y="3875619"/>
            <a:ext cx="4487120" cy="306379"/>
          </a:xfrm>
          <a:prstGeom prst="rect">
            <a:avLst/>
          </a:prstGeom>
          <a:noFill/>
        </p:spPr>
        <p:txBody>
          <a:bodyPr wrap="square" lIns="0" tIns="0" rIns="0" bIns="0" rtlCol="0">
            <a:noAutofit/>
          </a:bodyPr>
          <a:lstStyle/>
          <a:p>
            <a:r>
              <a:rPr lang="en-US" dirty="0"/>
              <a:t>Some coffee…</a:t>
            </a:r>
            <a:endParaRPr lang="es-ES" dirty="0"/>
          </a:p>
        </p:txBody>
      </p:sp>
      <p:sp>
        <p:nvSpPr>
          <p:cNvPr id="19" name="Geschweifte Klammer links/rechts 12">
            <a:extLst>
              <a:ext uri="{FF2B5EF4-FFF2-40B4-BE49-F238E27FC236}">
                <a16:creationId xmlns:a16="http://schemas.microsoft.com/office/drawing/2014/main" id="{61D1D89A-E03B-4ABB-A5C7-8560CDA77F88}"/>
              </a:ext>
            </a:extLst>
          </p:cNvPr>
          <p:cNvSpPr/>
          <p:nvPr/>
        </p:nvSpPr>
        <p:spPr>
          <a:xfrm>
            <a:off x="2655093" y="1756416"/>
            <a:ext cx="4095521" cy="1889988"/>
          </a:xfrm>
          <a:prstGeom prst="bracePair">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p:cNvSpPr txBox="1"/>
              <p:nvPr/>
            </p:nvSpPr>
            <p:spPr>
              <a:xfrm>
                <a:off x="466950" y="2209311"/>
                <a:ext cx="2314349" cy="546458"/>
              </a:xfrm>
              <a:prstGeom prst="rect">
                <a:avLst/>
              </a:prstGeom>
              <a:noFill/>
            </p:spPr>
            <p:txBody>
              <a:bodyPr wrap="square" lIns="0" tIns="0" rIns="0" bIns="0" rtlCol="0">
                <a:noAutofit/>
              </a:bodyPr>
              <a:lstStyle>
                <a:defPPr>
                  <a:defRPr lang="en-US"/>
                </a:defPPr>
              </a:lstStyle>
              <a:p>
                <a:r>
                  <a:rPr lang="en-GB" dirty="0"/>
                  <a:t>- IMUs</a:t>
                </a:r>
              </a:p>
              <a:p>
                <a:r>
                  <a:rPr lang="en-GB" dirty="0"/>
                  <a:t>- MR/TR rpm</a:t>
                </a:r>
              </a:p>
              <a:p>
                <a:r>
                  <a:rPr lang="en-US"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r>
                      <a:rPr lang="es-ES" b="0" i="1" smtClean="0">
                        <a:latin typeface="Cambria Math" panose="02040503050406030204" pitchFamily="18" charset="0"/>
                      </a:rPr>
                      <m:t>, </m:t>
                    </m:r>
                    <m:r>
                      <a:rPr lang="es-ES" b="0" i="1" smtClean="0">
                        <a:latin typeface="Cambria Math" panose="02040503050406030204" pitchFamily="18" charset="0"/>
                      </a:rPr>
                      <m:t>𝛿</m:t>
                    </m:r>
                    <m:r>
                      <a:rPr lang="es-ES" b="0" i="1" smtClean="0">
                        <a:latin typeface="Cambria Math" panose="02040503050406030204" pitchFamily="18" charset="0"/>
                      </a:rPr>
                      <m:t>𝑝𝑒𝑑</m:t>
                    </m:r>
                  </m:oMath>
                </a14:m>
                <a:endParaRPr lang="es-ES" b="0" dirty="0"/>
              </a:p>
              <a:p>
                <a:r>
                  <a:rPr lang="en-US" dirty="0"/>
                  <a:t>- …</a:t>
                </a:r>
              </a:p>
            </p:txBody>
          </p:sp>
        </mc:Choice>
        <mc:Fallback xmlns="">
          <p:sp>
            <p:nvSpPr>
              <p:cNvPr id="20" name="TextBox 19"/>
              <p:cNvSpPr txBox="1">
                <a:spLocks noRot="1" noChangeAspect="1" noMove="1" noResize="1" noEditPoints="1" noAdjustHandles="1" noChangeArrowheads="1" noChangeShapeType="1" noTextEdit="1"/>
              </p:cNvSpPr>
              <p:nvPr/>
            </p:nvSpPr>
            <p:spPr>
              <a:xfrm>
                <a:off x="466950" y="2209311"/>
                <a:ext cx="2314349" cy="546458"/>
              </a:xfrm>
              <a:prstGeom prst="rect">
                <a:avLst/>
              </a:prstGeom>
              <a:blipFill>
                <a:blip r:embed="rId6"/>
                <a:stretch>
                  <a:fillRect l="-6332" t="-14444" b="-131111"/>
                </a:stretch>
              </a:blipFill>
            </p:spPr>
            <p:txBody>
              <a:bodyPr/>
              <a:lstStyle/>
              <a:p>
                <a:r>
                  <a:rPr lang="en-GB">
                    <a:noFill/>
                  </a:rPr>
                  <a:t> </a:t>
                </a:r>
              </a:p>
            </p:txBody>
          </p:sp>
        </mc:Fallback>
      </mc:AlternateContent>
    </p:spTree>
    <p:extLst>
      <p:ext uri="{BB962C8B-B14F-4D97-AF65-F5344CB8AC3E}">
        <p14:creationId xmlns:p14="http://schemas.microsoft.com/office/powerpoint/2010/main" val="3427268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to introduce System ID into P3 test campaign? </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27-Feb-18</a:t>
            </a:fld>
            <a:endParaRPr lang="en-GB" dirty="0"/>
          </a:p>
        </p:txBody>
      </p:sp>
      <p:sp>
        <p:nvSpPr>
          <p:cNvPr id="8" name="Geschweifte Klammer rechts 7">
            <a:extLst>
              <a:ext uri="{FF2B5EF4-FFF2-40B4-BE49-F238E27FC236}">
                <a16:creationId xmlns:a16="http://schemas.microsoft.com/office/drawing/2014/main" id="{13C80BAB-E70F-495F-B062-264F0FDA9E0E}"/>
              </a:ext>
            </a:extLst>
          </p:cNvPr>
          <p:cNvSpPr/>
          <p:nvPr/>
        </p:nvSpPr>
        <p:spPr>
          <a:xfrm>
            <a:off x="5290716" y="1860817"/>
            <a:ext cx="330200" cy="3331833"/>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Textfeld 8">
            <a:extLst>
              <a:ext uri="{FF2B5EF4-FFF2-40B4-BE49-F238E27FC236}">
                <a16:creationId xmlns:a16="http://schemas.microsoft.com/office/drawing/2014/main" id="{DE37A8B9-72E7-4CD4-946B-AF7F0601C4C7}"/>
              </a:ext>
            </a:extLst>
          </p:cNvPr>
          <p:cNvSpPr txBox="1"/>
          <p:nvPr/>
        </p:nvSpPr>
        <p:spPr>
          <a:xfrm>
            <a:off x="5716741" y="3112802"/>
            <a:ext cx="866131" cy="954055"/>
          </a:xfrm>
          <a:prstGeom prst="rect">
            <a:avLst/>
          </a:prstGeom>
          <a:noFill/>
        </p:spPr>
        <p:txBody>
          <a:bodyPr wrap="none" lIns="0" tIns="0" rIns="0" bIns="0" rtlCol="0">
            <a:noAutofit/>
          </a:bodyPr>
          <a:lstStyle/>
          <a:p>
            <a:pPr algn="l"/>
            <a:r>
              <a:rPr lang="en-GB" sz="2000" b="0" i="0" dirty="0">
                <a:latin typeface="Suisse Int'l" panose="020B0504000000000000" pitchFamily="34" charset="77"/>
              </a:rPr>
              <a:t>We have to do it </a:t>
            </a:r>
            <a:r>
              <a:rPr lang="en-GB" sz="2000" b="0" i="0" u="sng" dirty="0">
                <a:latin typeface="Suisse Int'l" panose="020B0504000000000000" pitchFamily="34" charset="77"/>
              </a:rPr>
              <a:t>now</a:t>
            </a:r>
            <a:r>
              <a:rPr lang="en-GB" sz="2000" b="0" i="0" dirty="0">
                <a:latin typeface="Suisse Int'l" panose="020B0504000000000000" pitchFamily="34" charset="77"/>
              </a:rPr>
              <a:t>,</a:t>
            </a:r>
          </a:p>
          <a:p>
            <a:pPr algn="l"/>
            <a:r>
              <a:rPr lang="en-GB" sz="2000" dirty="0">
                <a:latin typeface="Suisse Int'l" panose="020B0504000000000000" pitchFamily="34" charset="77"/>
              </a:rPr>
              <a:t>we are ready </a:t>
            </a:r>
            <a:r>
              <a:rPr lang="en-GB" sz="2000" u="sng" dirty="0">
                <a:latin typeface="Suisse Int'l" panose="020B0504000000000000" pitchFamily="34" charset="77"/>
              </a:rPr>
              <a:t>now</a:t>
            </a:r>
            <a:endParaRPr lang="en-GB" sz="2000" b="0" i="0" u="sng" dirty="0">
              <a:latin typeface="Suisse Int'l" panose="020B0504000000000000" pitchFamily="34" charset="77"/>
            </a:endParaRPr>
          </a:p>
        </p:txBody>
      </p:sp>
      <p:sp>
        <p:nvSpPr>
          <p:cNvPr id="22" name="TextBox 21"/>
          <p:cNvSpPr txBox="1"/>
          <p:nvPr/>
        </p:nvSpPr>
        <p:spPr>
          <a:xfrm>
            <a:off x="470826" y="5402240"/>
            <a:ext cx="8169174" cy="1625878"/>
          </a:xfrm>
          <a:prstGeom prst="rect">
            <a:avLst/>
          </a:prstGeom>
          <a:noFill/>
        </p:spPr>
        <p:txBody>
          <a:bodyPr wrap="none" lIns="0" tIns="0" rIns="0" bIns="0" rtlCol="0">
            <a:noAutofit/>
          </a:bodyPr>
          <a:lstStyle/>
          <a:p>
            <a:r>
              <a:rPr lang="en-GB" sz="2200" i="1" dirty="0"/>
              <a:t>System</a:t>
            </a:r>
            <a:r>
              <a:rPr lang="en-US" sz="2200" i="1" dirty="0"/>
              <a:t> ID takes time and money – but not nearly as much as not doing it</a:t>
            </a:r>
            <a:br>
              <a:rPr lang="en-US" sz="2200" i="1" dirty="0"/>
            </a:br>
            <a:r>
              <a:rPr lang="en-US" i="1" dirty="0"/>
              <a:t>					       		         </a:t>
            </a:r>
            <a:r>
              <a:rPr lang="en-US" sz="1400" dirty="0"/>
              <a:t>Eugene A. Morelli </a:t>
            </a:r>
            <a:br>
              <a:rPr lang="en-US" sz="1400" dirty="0"/>
            </a:br>
            <a:r>
              <a:rPr lang="en-US" sz="1400" dirty="0"/>
              <a:t>				    	                NASA Langley Research Center Hampton</a:t>
            </a:r>
            <a:endParaRPr lang="en-US" sz="1050" dirty="0"/>
          </a:p>
          <a:p>
            <a:pPr algn="l"/>
            <a:endParaRPr lang="en-GB" b="0" i="0" dirty="0">
              <a:latin typeface="Suisse Int'l" panose="020B0504000000000000" pitchFamily="34" charset="77"/>
            </a:endParaRPr>
          </a:p>
        </p:txBody>
      </p:sp>
      <p:grpSp>
        <p:nvGrpSpPr>
          <p:cNvPr id="13" name="Group 12"/>
          <p:cNvGrpSpPr/>
          <p:nvPr/>
        </p:nvGrpSpPr>
        <p:grpSpPr>
          <a:xfrm>
            <a:off x="513666" y="1848356"/>
            <a:ext cx="4777050" cy="1101803"/>
            <a:chOff x="-2609209" y="1063397"/>
            <a:chExt cx="8420307" cy="1101803"/>
          </a:xfrm>
        </p:grpSpPr>
        <p:sp>
          <p:nvSpPr>
            <p:cNvPr id="14" name="Down Arrow 13"/>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7"/>
              <a:ext cx="7909259" cy="1101803"/>
            </a:xfrm>
            <a:prstGeom prst="rect">
              <a:avLst/>
            </a:prstGeom>
            <a:noFill/>
          </p:spPr>
          <p:txBody>
            <a:bodyPr wrap="square" lIns="0" tIns="0" rIns="0" bIns="0" rtlCol="0">
              <a:noAutofit/>
            </a:bodyPr>
            <a:lstStyle/>
            <a:p>
              <a:r>
                <a:rPr lang="en-US" dirty="0"/>
                <a:t>Assist P3 flight envelope expansion in Sicily, </a:t>
              </a:r>
              <a:br>
                <a:rPr lang="en-US" dirty="0"/>
              </a:br>
              <a:r>
                <a:rPr lang="en-US" u="sng" dirty="0"/>
                <a:t>necessary for TC</a:t>
              </a:r>
              <a:r>
                <a:rPr lang="en-US" dirty="0"/>
                <a:t>. Issues like the </a:t>
              </a:r>
              <a:r>
                <a:rPr lang="en-US" u="sng" dirty="0"/>
                <a:t>cyclic migration</a:t>
              </a:r>
              <a:r>
                <a:rPr lang="en-US" dirty="0"/>
                <a:t> could be addressed and main driving parameters identified.</a:t>
              </a:r>
              <a:endParaRPr lang="en-US" u="sng" dirty="0"/>
            </a:p>
          </p:txBody>
        </p:sp>
      </p:grpSp>
      <p:grpSp>
        <p:nvGrpSpPr>
          <p:cNvPr id="16" name="Group 15"/>
          <p:cNvGrpSpPr/>
          <p:nvPr/>
        </p:nvGrpSpPr>
        <p:grpSpPr>
          <a:xfrm>
            <a:off x="513666" y="4315813"/>
            <a:ext cx="4776763" cy="534824"/>
            <a:chOff x="-2634608" y="1183517"/>
            <a:chExt cx="8419803" cy="534824"/>
          </a:xfrm>
        </p:grpSpPr>
        <p:sp>
          <p:nvSpPr>
            <p:cNvPr id="17" name="Down Arrow 16"/>
            <p:cNvSpPr/>
            <p:nvPr/>
          </p:nvSpPr>
          <p:spPr>
            <a:xfrm rot="16200000">
              <a:off x="-2582804" y="115572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p:cNvSpPr txBox="1"/>
            <p:nvPr/>
          </p:nvSpPr>
          <p:spPr>
            <a:xfrm>
              <a:off x="-2124064" y="1183517"/>
              <a:ext cx="7909259" cy="534824"/>
            </a:xfrm>
            <a:prstGeom prst="rect">
              <a:avLst/>
            </a:prstGeom>
            <a:noFill/>
          </p:spPr>
          <p:txBody>
            <a:bodyPr wrap="square" lIns="0" tIns="0" rIns="0" bIns="0" rtlCol="0">
              <a:noAutofit/>
            </a:bodyPr>
            <a:lstStyle/>
            <a:p>
              <a:r>
                <a:rPr lang="en-US" dirty="0"/>
                <a:t>Surely it will be need for PS4 and further </a:t>
              </a:r>
            </a:p>
            <a:p>
              <a:r>
                <a:rPr lang="en-US" dirty="0"/>
                <a:t>developments after TC, such as </a:t>
              </a:r>
              <a:r>
                <a:rPr lang="en-US" u="sng" dirty="0"/>
                <a:t>FCS design</a:t>
              </a:r>
            </a:p>
            <a:p>
              <a:endParaRPr lang="en-US" dirty="0"/>
            </a:p>
          </p:txBody>
        </p:sp>
      </p:grpSp>
      <p:grpSp>
        <p:nvGrpSpPr>
          <p:cNvPr id="19" name="Group 18"/>
          <p:cNvGrpSpPr/>
          <p:nvPr/>
        </p:nvGrpSpPr>
        <p:grpSpPr>
          <a:xfrm>
            <a:off x="513666" y="4911074"/>
            <a:ext cx="4763701" cy="362857"/>
            <a:chOff x="-2634608" y="1399176"/>
            <a:chExt cx="8396779" cy="362857"/>
          </a:xfrm>
        </p:grpSpPr>
        <p:sp>
          <p:nvSpPr>
            <p:cNvPr id="20" name="Down Arrow 19"/>
            <p:cNvSpPr/>
            <p:nvPr/>
          </p:nvSpPr>
          <p:spPr>
            <a:xfrm rot="16200000">
              <a:off x="-2582804" y="1353537"/>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p:cNvSpPr txBox="1"/>
            <p:nvPr/>
          </p:nvSpPr>
          <p:spPr>
            <a:xfrm>
              <a:off x="-2147090" y="1399176"/>
              <a:ext cx="7909261" cy="362857"/>
            </a:xfrm>
            <a:prstGeom prst="rect">
              <a:avLst/>
            </a:prstGeom>
            <a:noFill/>
          </p:spPr>
          <p:txBody>
            <a:bodyPr wrap="square" lIns="0" tIns="0" rIns="0" bIns="0" rtlCol="0">
              <a:noAutofit/>
            </a:bodyPr>
            <a:lstStyle/>
            <a:p>
              <a:r>
                <a:rPr lang="en-US" u="sng" dirty="0"/>
                <a:t>Cost effective</a:t>
              </a:r>
              <a:endParaRPr lang="en-US" dirty="0"/>
            </a:p>
          </p:txBody>
        </p:sp>
      </p:grpSp>
      <p:grpSp>
        <p:nvGrpSpPr>
          <p:cNvPr id="23" name="Group 22"/>
          <p:cNvGrpSpPr/>
          <p:nvPr/>
        </p:nvGrpSpPr>
        <p:grpSpPr>
          <a:xfrm>
            <a:off x="513666" y="3675075"/>
            <a:ext cx="4749292" cy="600622"/>
            <a:chOff x="-2609209" y="1033842"/>
            <a:chExt cx="8371380" cy="600622"/>
          </a:xfrm>
        </p:grpSpPr>
        <p:sp>
          <p:nvSpPr>
            <p:cNvPr id="24" name="Down Arrow 23"/>
            <p:cNvSpPr/>
            <p:nvPr/>
          </p:nvSpPr>
          <p:spPr>
            <a:xfrm rot="16200000">
              <a:off x="-2557405" y="1033560"/>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2147089" y="1033842"/>
              <a:ext cx="7909260" cy="600622"/>
            </a:xfrm>
            <a:prstGeom prst="rect">
              <a:avLst/>
            </a:prstGeom>
            <a:noFill/>
          </p:spPr>
          <p:txBody>
            <a:bodyPr wrap="square" lIns="0" tIns="0" rIns="0" bIns="0" rtlCol="0">
              <a:noAutofit/>
            </a:bodyPr>
            <a:lstStyle/>
            <a:p>
              <a:r>
                <a:rPr lang="en-US" dirty="0"/>
                <a:t>Provide a proper dynamic model of the H/C </a:t>
              </a:r>
            </a:p>
            <a:p>
              <a:r>
                <a:rPr lang="en-US" dirty="0"/>
                <a:t>for the </a:t>
              </a:r>
              <a:r>
                <a:rPr lang="en-US" u="sng" dirty="0"/>
                <a:t>simulator</a:t>
              </a:r>
              <a:r>
                <a:rPr lang="en-US" dirty="0"/>
                <a:t> </a:t>
              </a:r>
              <a:endParaRPr lang="es-ES" dirty="0"/>
            </a:p>
          </p:txBody>
        </p:sp>
      </p:grpSp>
      <p:grpSp>
        <p:nvGrpSpPr>
          <p:cNvPr id="3" name="Group 2"/>
          <p:cNvGrpSpPr/>
          <p:nvPr/>
        </p:nvGrpSpPr>
        <p:grpSpPr>
          <a:xfrm>
            <a:off x="529400" y="1183169"/>
            <a:ext cx="8220361" cy="622321"/>
            <a:chOff x="529400" y="1254289"/>
            <a:chExt cx="8220361" cy="622321"/>
          </a:xfrm>
        </p:grpSpPr>
        <p:sp>
          <p:nvSpPr>
            <p:cNvPr id="11" name="Down Arrow 10"/>
            <p:cNvSpPr/>
            <p:nvPr/>
          </p:nvSpPr>
          <p:spPr>
            <a:xfrm rot="16200000">
              <a:off x="495788" y="1418491"/>
              <a:ext cx="254857" cy="187633"/>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803596" y="1254289"/>
              <a:ext cx="3702517" cy="609859"/>
            </a:xfrm>
            <a:prstGeom prst="rect">
              <a:avLst/>
            </a:prstGeom>
            <a:noFill/>
          </p:spPr>
          <p:txBody>
            <a:bodyPr wrap="square" lIns="0" tIns="0" rIns="0" bIns="0" rtlCol="0">
              <a:noAutofit/>
            </a:bodyPr>
            <a:lstStyle>
              <a:defPPr>
                <a:defRPr lang="en-US"/>
              </a:defPPr>
            </a:lstStyle>
            <a:p>
              <a:r>
                <a:rPr lang="en-GB" dirty="0"/>
                <a:t>Sooner or later, it would need to be implemented</a:t>
              </a:r>
              <a:endParaRPr lang="en-US" dirty="0"/>
            </a:p>
          </p:txBody>
        </p:sp>
        <p:sp>
          <p:nvSpPr>
            <p:cNvPr id="47" name="Down Arrow 46"/>
            <p:cNvSpPr/>
            <p:nvPr/>
          </p:nvSpPr>
          <p:spPr>
            <a:xfrm rot="16200000">
              <a:off x="4773911" y="894971"/>
              <a:ext cx="254855" cy="1234674"/>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p:cNvSpPr txBox="1"/>
            <p:nvPr/>
          </p:nvSpPr>
          <p:spPr>
            <a:xfrm>
              <a:off x="5620916" y="1263035"/>
              <a:ext cx="3128845" cy="613575"/>
            </a:xfrm>
            <a:prstGeom prst="rect">
              <a:avLst/>
            </a:prstGeom>
            <a:noFill/>
          </p:spPr>
          <p:txBody>
            <a:bodyPr wrap="none" lIns="0" tIns="0" rIns="0" bIns="0" rtlCol="0">
              <a:noAutofit/>
            </a:bodyPr>
            <a:lstStyle/>
            <a:p>
              <a:r>
                <a:rPr lang="en-US" dirty="0"/>
                <a:t>Every</a:t>
              </a:r>
              <a:r>
                <a:rPr lang="es-ES" dirty="0"/>
                <a:t> </a:t>
              </a:r>
              <a:r>
                <a:rPr lang="en-US" dirty="0"/>
                <a:t>big helicopter manufacturer </a:t>
              </a:r>
              <a:br>
                <a:rPr lang="en-US" dirty="0"/>
              </a:br>
              <a:r>
                <a:rPr lang="en-US" dirty="0"/>
                <a:t>has a </a:t>
              </a:r>
              <a:r>
                <a:rPr lang="en-US" u="sng" dirty="0"/>
                <a:t>dedicated SID department</a:t>
              </a:r>
              <a:endParaRPr lang="en-GB" b="0" i="0" u="sng" dirty="0">
                <a:latin typeface="Suisse Int'l" panose="020B0504000000000000" pitchFamily="34" charset="77"/>
              </a:endParaRPr>
            </a:p>
          </p:txBody>
        </p:sp>
      </p:grpSp>
      <p:grpSp>
        <p:nvGrpSpPr>
          <p:cNvPr id="41" name="Group 40"/>
          <p:cNvGrpSpPr/>
          <p:nvPr/>
        </p:nvGrpSpPr>
        <p:grpSpPr>
          <a:xfrm>
            <a:off x="513666" y="3046734"/>
            <a:ext cx="4777050" cy="598385"/>
            <a:chOff x="-2609209" y="1063398"/>
            <a:chExt cx="8420308" cy="598385"/>
          </a:xfrm>
        </p:grpSpPr>
        <p:sp>
          <p:nvSpPr>
            <p:cNvPr id="42" name="Down Arrow 41"/>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p:cNvSpPr txBox="1"/>
            <p:nvPr/>
          </p:nvSpPr>
          <p:spPr>
            <a:xfrm>
              <a:off x="-2098161" y="1063398"/>
              <a:ext cx="7909260" cy="598385"/>
            </a:xfrm>
            <a:prstGeom prst="rect">
              <a:avLst/>
            </a:prstGeom>
            <a:noFill/>
          </p:spPr>
          <p:txBody>
            <a:bodyPr wrap="square" lIns="0" tIns="0" rIns="0" bIns="0" rtlCol="0">
              <a:noAutofit/>
            </a:bodyPr>
            <a:lstStyle/>
            <a:p>
              <a:r>
                <a:rPr lang="en-US" dirty="0"/>
                <a:t>SID framework could be develop now </a:t>
              </a:r>
              <a:r>
                <a:rPr lang="en-US" u="sng" dirty="0"/>
                <a:t>using P2 flight test data</a:t>
              </a:r>
            </a:p>
          </p:txBody>
        </p:sp>
      </p:grpSp>
    </p:spTree>
    <p:extLst>
      <p:ext uri="{BB962C8B-B14F-4D97-AF65-F5344CB8AC3E}">
        <p14:creationId xmlns:p14="http://schemas.microsoft.com/office/powerpoint/2010/main" val="2756699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I can be the one doing this?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27-Feb-18</a:t>
            </a:fld>
            <a:endParaRPr lang="en-GB" dirty="0"/>
          </a:p>
        </p:txBody>
      </p:sp>
      <p:grpSp>
        <p:nvGrpSpPr>
          <p:cNvPr id="21" name="Group 20"/>
          <p:cNvGrpSpPr/>
          <p:nvPr/>
        </p:nvGrpSpPr>
        <p:grpSpPr>
          <a:xfrm>
            <a:off x="676233" y="2621559"/>
            <a:ext cx="4777049" cy="362857"/>
            <a:chOff x="4366951" y="3203091"/>
            <a:chExt cx="4777049" cy="362857"/>
          </a:xfrm>
        </p:grpSpPr>
        <p:sp>
          <p:nvSpPr>
            <p:cNvPr id="8" name="Down Arrow 7"/>
            <p:cNvSpPr/>
            <p:nvPr/>
          </p:nvSpPr>
          <p:spPr>
            <a:xfrm rot="16200000">
              <a:off x="4341205" y="3259261"/>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9" name="TextBox 8"/>
            <p:cNvSpPr txBox="1"/>
            <p:nvPr/>
          </p:nvSpPr>
          <p:spPr>
            <a:xfrm>
              <a:off x="4656880" y="3203091"/>
              <a:ext cx="4487120" cy="362857"/>
            </a:xfrm>
            <a:prstGeom prst="rect">
              <a:avLst/>
            </a:prstGeom>
            <a:noFill/>
          </p:spPr>
          <p:txBody>
            <a:bodyPr wrap="square" lIns="0" tIns="0" rIns="0" bIns="0" rtlCol="0">
              <a:noAutofit/>
            </a:bodyPr>
            <a:lstStyle/>
            <a:p>
              <a:r>
                <a:rPr lang="en-GB" sz="2000" dirty="0"/>
                <a:t>I know what to do and how to do it</a:t>
              </a:r>
            </a:p>
          </p:txBody>
        </p:sp>
      </p:grpSp>
      <p:grpSp>
        <p:nvGrpSpPr>
          <p:cNvPr id="18" name="Group 17"/>
          <p:cNvGrpSpPr/>
          <p:nvPr/>
        </p:nvGrpSpPr>
        <p:grpSpPr>
          <a:xfrm>
            <a:off x="676233" y="3238901"/>
            <a:ext cx="4777049" cy="362857"/>
            <a:chOff x="4366951" y="3598780"/>
            <a:chExt cx="4777049" cy="362857"/>
          </a:xfrm>
        </p:grpSpPr>
        <p:sp>
          <p:nvSpPr>
            <p:cNvPr id="14" name="Down Arrow 13"/>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5" name="TextBox 14"/>
            <p:cNvSpPr txBox="1"/>
            <p:nvPr/>
          </p:nvSpPr>
          <p:spPr>
            <a:xfrm>
              <a:off x="4656880" y="3598780"/>
              <a:ext cx="4487120" cy="362857"/>
            </a:xfrm>
            <a:prstGeom prst="rect">
              <a:avLst/>
            </a:prstGeom>
            <a:noFill/>
          </p:spPr>
          <p:txBody>
            <a:bodyPr wrap="square" lIns="0" tIns="0" rIns="0" bIns="0" rtlCol="0">
              <a:noAutofit/>
            </a:bodyPr>
            <a:lstStyle/>
            <a:p>
              <a:r>
                <a:rPr lang="en-US" sz="2000" dirty="0" err="1"/>
                <a:t>Kopter</a:t>
              </a:r>
              <a:r>
                <a:rPr lang="en-US" sz="2000" dirty="0"/>
                <a:t> experience, within </a:t>
              </a:r>
              <a:r>
                <a:rPr lang="en-US" sz="2000" dirty="0" err="1"/>
                <a:t>rotorheads</a:t>
              </a:r>
              <a:endParaRPr lang="en-US" sz="2000" dirty="0"/>
            </a:p>
          </p:txBody>
        </p:sp>
      </p:grpSp>
      <p:grpSp>
        <p:nvGrpSpPr>
          <p:cNvPr id="6" name="Group 5"/>
          <p:cNvGrpSpPr/>
          <p:nvPr/>
        </p:nvGrpSpPr>
        <p:grpSpPr>
          <a:xfrm>
            <a:off x="676233" y="3836790"/>
            <a:ext cx="4841280" cy="1686001"/>
            <a:chOff x="5716780" y="4423341"/>
            <a:chExt cx="4841280" cy="1686001"/>
          </a:xfrm>
        </p:grpSpPr>
        <p:sp>
          <p:nvSpPr>
            <p:cNvPr id="16" name="Down Arrow 15"/>
            <p:cNvSpPr/>
            <p:nvPr/>
          </p:nvSpPr>
          <p:spPr>
            <a:xfrm rot="16200000">
              <a:off x="5691034" y="44636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7" name="TextBox 16"/>
            <p:cNvSpPr txBox="1"/>
            <p:nvPr/>
          </p:nvSpPr>
          <p:spPr>
            <a:xfrm>
              <a:off x="6070940" y="4423341"/>
              <a:ext cx="4487120" cy="1686001"/>
            </a:xfrm>
            <a:prstGeom prst="rect">
              <a:avLst/>
            </a:prstGeom>
            <a:noFill/>
          </p:spPr>
          <p:txBody>
            <a:bodyPr wrap="square" lIns="0" tIns="0" rIns="0" bIns="0" rtlCol="0">
              <a:noAutofit/>
            </a:bodyPr>
            <a:lstStyle/>
            <a:p>
              <a:r>
                <a:rPr lang="en-US" sz="2000" dirty="0"/>
                <a:t>Data analysis experience</a:t>
              </a:r>
            </a:p>
            <a:p>
              <a:pPr marL="285750" indent="-285750">
                <a:buFont typeface="Arial" panose="020B0604020202020204" pitchFamily="34" charset="0"/>
                <a:buChar char="•"/>
              </a:pPr>
              <a:r>
                <a:rPr lang="en-US" sz="2000" dirty="0"/>
                <a:t>Python </a:t>
              </a:r>
            </a:p>
            <a:p>
              <a:pPr marL="285750" indent="-285750">
                <a:buFont typeface="Arial" panose="020B0604020202020204" pitchFamily="34" charset="0"/>
                <a:buChar char="•"/>
              </a:pPr>
              <a:r>
                <a:rPr lang="en-US" sz="2000" dirty="0" err="1"/>
                <a:t>Matlab</a:t>
              </a:r>
              <a:endParaRPr lang="en-US" sz="2000" dirty="0"/>
            </a:p>
            <a:p>
              <a:pPr marL="285750" indent="-285750">
                <a:buFont typeface="Arial" panose="020B0604020202020204" pitchFamily="34" charset="0"/>
                <a:buChar char="•"/>
              </a:pPr>
              <a:r>
                <a:rPr lang="en-US" sz="2000" dirty="0"/>
                <a:t>Data analysis and machine learning techniques</a:t>
              </a:r>
            </a:p>
            <a:p>
              <a:pPr marL="285750" indent="-285750">
                <a:buFont typeface="Arial" panose="020B0604020202020204" pitchFamily="34" charset="0"/>
                <a:buChar char="•"/>
              </a:pPr>
              <a:r>
                <a:rPr lang="en-US" sz="2000" dirty="0"/>
                <a:t>…</a:t>
              </a:r>
            </a:p>
          </p:txBody>
        </p:sp>
      </p:grpSp>
      <p:grpSp>
        <p:nvGrpSpPr>
          <p:cNvPr id="25" name="Group 24"/>
          <p:cNvGrpSpPr/>
          <p:nvPr/>
        </p:nvGrpSpPr>
        <p:grpSpPr>
          <a:xfrm>
            <a:off x="2600806" y="1373766"/>
            <a:ext cx="3803744" cy="838200"/>
            <a:chOff x="-3943350" y="-2171700"/>
            <a:chExt cx="2457450" cy="838200"/>
          </a:xfrm>
        </p:grpSpPr>
        <p:sp>
          <p:nvSpPr>
            <p:cNvPr id="23" name="Arc 22"/>
            <p:cNvSpPr/>
            <p:nvPr/>
          </p:nvSpPr>
          <p:spPr>
            <a:xfrm>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p:cNvSpPr/>
            <p:nvPr/>
          </p:nvSpPr>
          <p:spPr>
            <a:xfrm rot="10800000">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6" name="TextBox 25"/>
          <p:cNvSpPr txBox="1"/>
          <p:nvPr/>
        </p:nvSpPr>
        <p:spPr>
          <a:xfrm>
            <a:off x="1686406" y="1658975"/>
            <a:ext cx="91440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Young</a:t>
            </a:r>
          </a:p>
        </p:txBody>
      </p:sp>
      <p:sp>
        <p:nvSpPr>
          <p:cNvPr id="27" name="TextBox 26"/>
          <p:cNvSpPr txBox="1"/>
          <p:nvPr/>
        </p:nvSpPr>
        <p:spPr>
          <a:xfrm>
            <a:off x="6404550" y="1583316"/>
            <a:ext cx="169545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Passionate</a:t>
            </a:r>
          </a:p>
        </p:txBody>
      </p:sp>
      <p:pic>
        <p:nvPicPr>
          <p:cNvPr id="29" name="Picture 28"/>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1758" b="97461" l="9961" r="89844">
                        <a14:backgroundMark x1="20508" y1="64844" x2="20508" y2="64844"/>
                        <a14:backgroundMark x1="17773" y1="64453" x2="17773" y2="64453"/>
                        <a14:backgroundMark x1="16211" y1="53125" x2="16211" y2="53125"/>
                        <a14:backgroundMark x1="82227" y1="57617" x2="82227" y2="57617"/>
                        <a14:backgroundMark x1="78906" y1="58203" x2="78906" y2="58203"/>
                        <a14:backgroundMark x1="75977" y1="63672" x2="75977" y2="63672"/>
                        <a14:backgroundMark x1="27539" y1="84961" x2="27539" y2="84961"/>
                        <a14:backgroundMark x1="49219" y1="75977" x2="49219" y2="75977"/>
                        <a14:backgroundMark x1="44922" y1="75977" x2="44922" y2="75977"/>
                        <a14:backgroundMark x1="41211" y1="75977" x2="41016" y2="75977"/>
                        <a14:backgroundMark x1="36523" y1="76563" x2="36523" y2="76563"/>
                        <a14:backgroundMark x1="52930" y1="76172" x2="52930" y2="76172"/>
                        <a14:backgroundMark x1="57031" y1="75977" x2="57031" y2="75977"/>
                        <a14:backgroundMark x1="60742" y1="76172" x2="60742" y2="76172"/>
                        <a14:backgroundMark x1="61719" y1="82813" x2="61719" y2="82813"/>
                        <a14:backgroundMark x1="57813" y1="83008" x2="57813" y2="83008"/>
                        <a14:backgroundMark x1="53906" y1="82813" x2="53906" y2="82813"/>
                        <a14:backgroundMark x1="50195" y1="83008" x2="50000" y2="83008"/>
                        <a14:backgroundMark x1="46094" y1="82813" x2="45703" y2="82813"/>
                        <a14:backgroundMark x1="42383" y1="83008" x2="42383" y2="83008"/>
                        <a14:backgroundMark x1="38086" y1="82813" x2="38086" y2="82813"/>
                        <a14:backgroundMark x1="58594" y1="90039" x2="58594" y2="90039"/>
                        <a14:backgroundMark x1="54492" y1="90039" x2="54492" y2="90039"/>
                        <a14:backgroundMark x1="50586" y1="89648" x2="50586" y2="89648"/>
                        <a14:backgroundMark x1="46680" y1="90039" x2="46680" y2="90039"/>
                        <a14:backgroundMark x1="42773" y1="90039" x2="42773" y2="90039"/>
                        <a14:backgroundMark x1="47461" y1="49414" x2="47461" y2="49414"/>
                        <a14:backgroundMark x1="52148" y1="49219" x2="52148" y2="49219"/>
                        <a14:backgroundMark x1="57227" y1="48438" x2="57227" y2="48438"/>
                        <a14:backgroundMark x1="63672" y1="42383" x2="63672" y2="42383"/>
                        <a14:backgroundMark x1="67188" y1="41992" x2="67188" y2="41992"/>
                        <a14:backgroundMark x1="73242" y1="39844" x2="73242" y2="39844"/>
                        <a14:backgroundMark x1="75977" y1="33398" x2="75977" y2="33398"/>
                        <a14:backgroundMark x1="74414" y1="30664" x2="74414" y2="30664"/>
                        <a14:backgroundMark x1="73633" y1="27930" x2="73633" y2="27930"/>
                        <a14:backgroundMark x1="72266" y1="25977" x2="72266" y2="25977"/>
                        <a14:backgroundMark x1="70117" y1="23242" x2="70117" y2="23242"/>
                        <a14:backgroundMark x1="66992" y1="22852" x2="66992" y2="22852"/>
                        <a14:backgroundMark x1="61328" y1="24414" x2="61328" y2="24414"/>
                        <a14:backgroundMark x1="67969" y1="33398" x2="67969" y2="33398"/>
                        <a14:backgroundMark x1="62695" y1="38867" x2="62695" y2="38867"/>
                        <a14:backgroundMark x1="64258" y1="36719" x2="64258" y2="36719"/>
                        <a14:backgroundMark x1="61133" y1="36719" x2="61133" y2="36719"/>
                        <a14:backgroundMark x1="58789" y1="34961" x2="58789" y2="34961"/>
                        <a14:backgroundMark x1="55078" y1="34961" x2="55078" y2="34961"/>
                        <a14:backgroundMark x1="50977" y1="35352" x2="50977" y2="35352"/>
                        <a14:backgroundMark x1="56445" y1="25781" x2="56445" y2="25781"/>
                        <a14:backgroundMark x1="53711" y1="24414" x2="53711" y2="24414"/>
                        <a14:backgroundMark x1="62695" y1="18945" x2="62695" y2="18945"/>
                        <a14:backgroundMark x1="60352" y1="18164" x2="60352" y2="18164"/>
                        <a14:backgroundMark x1="58398" y1="16016" x2="58398" y2="16016"/>
                        <a14:backgroundMark x1="54883" y1="15625" x2="54883" y2="15625"/>
                        <a14:backgroundMark x1="50781" y1="15625" x2="50781" y2="15625"/>
                        <a14:backgroundMark x1="47070" y1="19727" x2="47070" y2="19727"/>
                        <a14:backgroundMark x1="44336" y1="17969" x2="44336" y2="17969"/>
                        <a14:backgroundMark x1="41211" y1="17383" x2="41211" y2="17383"/>
                        <a14:backgroundMark x1="24023" y1="30273" x2="24023" y2="30273"/>
                        <a14:backgroundMark x1="44336" y1="49609" x2="44336" y2="49609"/>
                        <a14:backgroundMark x1="51172" y1="42383" x2="51172" y2="42383"/>
                        <a14:backgroundMark x1="48242" y1="42188" x2="48242" y2="42188"/>
                        <a14:backgroundMark x1="44141" y1="41602" x2="44141" y2="41602"/>
                        <a14:backgroundMark x1="40039" y1="42188" x2="40039" y2="42188"/>
                        <a14:backgroundMark x1="35938" y1="46289" x2="35938" y2="46289"/>
                        <a14:backgroundMark x1="48438" y1="33789" x2="48438" y2="33789"/>
                        <a14:backgroundMark x1="45117" y1="37109" x2="45117" y2="37109"/>
                        <a14:backgroundMark x1="46680" y1="31445" x2="46680" y2="31445"/>
                        <a14:backgroundMark x1="45703" y1="28516" x2="45703" y2="28516"/>
                        <a14:backgroundMark x1="42773" y1="27539" x2="42773" y2="27539"/>
                        <a14:backgroundMark x1="41016" y1="25195" x2="41016" y2="25195"/>
                        <a14:backgroundMark x1="40820" y1="38086" x2="40820" y2="38086"/>
                        <a14:backgroundMark x1="36523" y1="37109" x2="36523" y2="37109"/>
                        <a14:backgroundMark x1="34375" y1="36328" x2="34375" y2="36328"/>
                        <a14:backgroundMark x1="38867" y1="31641" x2="38867" y2="31641"/>
                        <a14:backgroundMark x1="36133" y1="30078" x2="36133" y2="30078"/>
                        <a14:backgroundMark x1="34180" y1="28320" x2="34180" y2="28320"/>
                        <a14:backgroundMark x1="31836" y1="26563" x2="31836" y2="26563"/>
                        <a14:backgroundMark x1="25781" y1="36914" x2="25781" y2="36914"/>
                        <a14:backgroundMark x1="24805" y1="33789" x2="24805" y2="33789"/>
                        <a14:backgroundMark x1="25000" y1="41211" x2="25000" y2="41211"/>
                        <a14:backgroundMark x1="25977" y1="44727" x2="25977" y2="44727"/>
                        <a14:backgroundMark x1="27148" y1="47070" x2="27148" y2="47070"/>
                        <a14:backgroundMark x1="28906" y1="48828" x2="28906" y2="48828"/>
                        <a14:backgroundMark x1="31641" y1="50586" x2="31641" y2="50586"/>
                        <a14:backgroundMark x1="34180" y1="52148" x2="34180" y2="52148"/>
                        <a14:backgroundMark x1="37305" y1="52539" x2="37305" y2="52539"/>
                      </a14:backgroundRemoval>
                    </a14:imgEffect>
                  </a14:imgLayer>
                </a14:imgProps>
              </a:ext>
              <a:ext uri="{28A0092B-C50C-407E-A947-70E740481C1C}">
                <a14:useLocalDpi xmlns:a14="http://schemas.microsoft.com/office/drawing/2010/main" val="0"/>
              </a:ext>
            </a:extLst>
          </a:blip>
          <a:srcRect l="17008" t="3069" r="16089" b="1"/>
          <a:stretch/>
        </p:blipFill>
        <p:spPr>
          <a:xfrm>
            <a:off x="5311310" y="2361181"/>
            <a:ext cx="753685" cy="1091962"/>
          </a:xfrm>
          <a:prstGeom prst="rect">
            <a:avLst/>
          </a:prstGeom>
        </p:spPr>
      </p:pic>
      <p:pic>
        <p:nvPicPr>
          <p:cNvPr id="30" name="Picture 29"/>
          <p:cNvPicPr>
            <a:picLocks noChangeAspect="1"/>
          </p:cNvPicPr>
          <p:nvPr/>
        </p:nvPicPr>
        <p:blipFill>
          <a:blip r:embed="rId4"/>
          <a:stretch>
            <a:fillRect/>
          </a:stretch>
        </p:blipFill>
        <p:spPr>
          <a:xfrm>
            <a:off x="5638800" y="4458882"/>
            <a:ext cx="2855736" cy="1711056"/>
          </a:xfrm>
          <a:prstGeom prst="rect">
            <a:avLst/>
          </a:prstGeom>
        </p:spPr>
      </p:pic>
      <p:pic>
        <p:nvPicPr>
          <p:cNvPr id="31" name="Picture 30"/>
          <p:cNvPicPr/>
          <p:nvPr/>
        </p:nvPicPr>
        <p:blipFill rotWithShape="1">
          <a:blip r:embed="rId5"/>
          <a:srcRect l="953" b="2192"/>
          <a:stretch/>
        </p:blipFill>
        <p:spPr bwMode="auto">
          <a:xfrm>
            <a:off x="6863118" y="3081724"/>
            <a:ext cx="1925320" cy="1302180"/>
          </a:xfrm>
          <a:prstGeom prst="rect">
            <a:avLst/>
          </a:prstGeom>
          <a:ln>
            <a:noFill/>
          </a:ln>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6" cstate="hqprint">
            <a:extLst>
              <a:ext uri="{28A0092B-C50C-407E-A947-70E740481C1C}">
                <a14:useLocalDpi xmlns:a14="http://schemas.microsoft.com/office/drawing/2010/main" val="0"/>
              </a:ext>
            </a:extLst>
          </a:blip>
          <a:srcRect l="9691" r="7510"/>
          <a:stretch/>
        </p:blipFill>
        <p:spPr>
          <a:xfrm>
            <a:off x="5638800" y="2444220"/>
            <a:ext cx="1036320" cy="1251598"/>
          </a:xfrm>
          <a:prstGeom prst="rect">
            <a:avLst/>
          </a:prstGeom>
        </p:spPr>
      </p:pic>
      <p:grpSp>
        <p:nvGrpSpPr>
          <p:cNvPr id="34" name="Group 33"/>
          <p:cNvGrpSpPr/>
          <p:nvPr/>
        </p:nvGrpSpPr>
        <p:grpSpPr>
          <a:xfrm>
            <a:off x="676232" y="5735754"/>
            <a:ext cx="4777049" cy="362857"/>
            <a:chOff x="4366951" y="3598780"/>
            <a:chExt cx="4777049" cy="362857"/>
          </a:xfrm>
        </p:grpSpPr>
        <p:sp>
          <p:nvSpPr>
            <p:cNvPr id="35" name="Down Arrow 3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36" name="TextBox 35"/>
            <p:cNvSpPr txBox="1"/>
            <p:nvPr/>
          </p:nvSpPr>
          <p:spPr>
            <a:xfrm>
              <a:off x="4656880" y="3598780"/>
              <a:ext cx="4487120" cy="362857"/>
            </a:xfrm>
            <a:prstGeom prst="rect">
              <a:avLst/>
            </a:prstGeom>
            <a:noFill/>
          </p:spPr>
          <p:txBody>
            <a:bodyPr wrap="square" lIns="0" tIns="0" rIns="0" bIns="0" rtlCol="0">
              <a:noAutofit/>
            </a:bodyPr>
            <a:lstStyle/>
            <a:p>
              <a:r>
                <a:rPr lang="en-US" sz="2000" dirty="0"/>
                <a:t>Availability</a:t>
              </a:r>
            </a:p>
          </p:txBody>
        </p:sp>
      </p:grpSp>
    </p:spTree>
    <p:extLst>
      <p:ext uri="{BB962C8B-B14F-4D97-AF65-F5344CB8AC3E}">
        <p14:creationId xmlns:p14="http://schemas.microsoft.com/office/powerpoint/2010/main" val="2698513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C6C086-8D85-4748-9B12-4BCCD984C8D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472327" y="2172609"/>
            <a:ext cx="7983345" cy="2352622"/>
          </a:xfrm>
        </p:spPr>
      </p:pic>
      <p:sp>
        <p:nvSpPr>
          <p:cNvPr id="5" name="Text Placeholder 4">
            <a:extLst>
              <a:ext uri="{FF2B5EF4-FFF2-40B4-BE49-F238E27FC236}">
                <a16:creationId xmlns:a16="http://schemas.microsoft.com/office/drawing/2014/main" id="{EC2DB906-A295-8144-AC58-AF9224836342}"/>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2" name="Slide Number Placeholder 1"/>
          <p:cNvSpPr>
            <a:spLocks noGrp="1"/>
          </p:cNvSpPr>
          <p:nvPr>
            <p:ph type="sldNum" sz="quarter" idx="12"/>
          </p:nvPr>
        </p:nvSpPr>
        <p:spPr/>
        <p:txBody>
          <a:bodyPr/>
          <a:lstStyle/>
          <a:p>
            <a:fld id="{011C9D03-AE4A-2848-9956-B167AE17B095}" type="slidenum">
              <a:rPr lang="en-GB" smtClean="0"/>
              <a:pPr/>
              <a:t>17</a:t>
            </a:fld>
            <a:endParaRPr lang="en-GB"/>
          </a:p>
        </p:txBody>
      </p:sp>
      <p:sp>
        <p:nvSpPr>
          <p:cNvPr id="3" name="Date Placeholder 2"/>
          <p:cNvSpPr>
            <a:spLocks noGrp="1"/>
          </p:cNvSpPr>
          <p:nvPr>
            <p:ph type="dt" sz="half" idx="10"/>
          </p:nvPr>
        </p:nvSpPr>
        <p:spPr/>
        <p:txBody>
          <a:bodyPr/>
          <a:lstStyle/>
          <a:p>
            <a:fld id="{0E34B015-648A-4AB4-817C-0E3FA170BB6F}" type="datetime5">
              <a:rPr lang="en-US" smtClean="0"/>
              <a:t>27-Feb-18</a:t>
            </a:fld>
            <a:endParaRPr lang="en-GB" dirty="0"/>
          </a:p>
        </p:txBody>
      </p:sp>
    </p:spTree>
    <p:extLst>
      <p:ext uri="{BB962C8B-B14F-4D97-AF65-F5344CB8AC3E}">
        <p14:creationId xmlns:p14="http://schemas.microsoft.com/office/powerpoint/2010/main" val="2430143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BAE-ADF9-314D-AAD8-F52439D1D199}"/>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689073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References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27-Feb-18</a:t>
            </a:fld>
            <a:endParaRPr lang="en-GB" dirty="0"/>
          </a:p>
        </p:txBody>
      </p:sp>
      <p:pic>
        <p:nvPicPr>
          <p:cNvPr id="8" name="Picture 7"/>
          <p:cNvPicPr>
            <a:picLocks noChangeAspect="1"/>
          </p:cNvPicPr>
          <p:nvPr/>
        </p:nvPicPr>
        <p:blipFill>
          <a:blip r:embed="rId2"/>
          <a:stretch>
            <a:fillRect/>
          </a:stretch>
        </p:blipFill>
        <p:spPr>
          <a:xfrm>
            <a:off x="1030508" y="2121439"/>
            <a:ext cx="7069492" cy="2534720"/>
          </a:xfrm>
          <a:prstGeom prst="rect">
            <a:avLst/>
          </a:prstGeom>
        </p:spPr>
      </p:pic>
    </p:spTree>
    <p:extLst>
      <p:ext uri="{BB962C8B-B14F-4D97-AF65-F5344CB8AC3E}">
        <p14:creationId xmlns:p14="http://schemas.microsoft.com/office/powerpoint/2010/main" val="8065397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System Identification</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27-Feb-18</a:t>
            </a:fld>
            <a:endParaRPr lang="en-GB" dirty="0"/>
          </a:p>
        </p:txBody>
      </p:sp>
      <p:pic>
        <p:nvPicPr>
          <p:cNvPr id="3" name="Grafik 2">
            <a:extLst>
              <a:ext uri="{FF2B5EF4-FFF2-40B4-BE49-F238E27FC236}">
                <a16:creationId xmlns:a16="http://schemas.microsoft.com/office/drawing/2014/main" id="{E5293BC4-5E13-49D0-B29B-CAB4F1C262B8}"/>
              </a:ext>
            </a:extLst>
          </p:cNvPr>
          <p:cNvPicPr>
            <a:picLocks noChangeAspect="1"/>
          </p:cNvPicPr>
          <p:nvPr/>
        </p:nvPicPr>
        <p:blipFill rotWithShape="1">
          <a:blip r:embed="rId3"/>
          <a:srcRect l="58393" t="56500" r="2589"/>
          <a:stretch/>
        </p:blipFill>
        <p:spPr>
          <a:xfrm>
            <a:off x="4552394" y="2647017"/>
            <a:ext cx="3418332" cy="2203700"/>
          </a:xfrm>
          <a:prstGeom prst="rect">
            <a:avLst/>
          </a:prstGeom>
          <a:ln w="28575">
            <a:solidFill>
              <a:schemeClr val="tx1"/>
            </a:solidFill>
          </a:ln>
        </p:spPr>
      </p:pic>
      <p:sp>
        <p:nvSpPr>
          <p:cNvPr id="6" name="Textfeld 5">
            <a:extLst>
              <a:ext uri="{FF2B5EF4-FFF2-40B4-BE49-F238E27FC236}">
                <a16:creationId xmlns:a16="http://schemas.microsoft.com/office/drawing/2014/main" id="{2612EFCF-8902-4378-A46C-8F04CCBAB0CC}"/>
              </a:ext>
            </a:extLst>
          </p:cNvPr>
          <p:cNvSpPr txBox="1"/>
          <p:nvPr/>
        </p:nvSpPr>
        <p:spPr>
          <a:xfrm>
            <a:off x="734787" y="1224643"/>
            <a:ext cx="7635214" cy="8001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9" name="Textfeld 8">
            <a:extLst>
              <a:ext uri="{FF2B5EF4-FFF2-40B4-BE49-F238E27FC236}">
                <a16:creationId xmlns:a16="http://schemas.microsoft.com/office/drawing/2014/main" id="{E500B475-1BB1-4C43-BEDA-1EE79A11F0BE}"/>
              </a:ext>
            </a:extLst>
          </p:cNvPr>
          <p:cNvSpPr txBox="1"/>
          <p:nvPr/>
        </p:nvSpPr>
        <p:spPr>
          <a:xfrm>
            <a:off x="504000" y="1060285"/>
            <a:ext cx="7866001" cy="1293574"/>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i="1" dirty="0">
                <a:latin typeface="Suisse Int'l" panose="020B0504000000000000" pitchFamily="34" charset="77"/>
              </a:rPr>
              <a:t>System Identification</a:t>
            </a:r>
            <a:r>
              <a:rPr lang="en-GB" sz="2400" b="1" i="0" dirty="0">
                <a:latin typeface="Suisse Int'l" panose="020B0504000000000000" pitchFamily="34" charset="77"/>
              </a:rPr>
              <a:t> is the process of building mathematical models for physical systems based on imperfect observations or measurements</a:t>
            </a:r>
          </a:p>
        </p:txBody>
      </p:sp>
      <p:sp>
        <p:nvSpPr>
          <p:cNvPr id="11" name="Textfeld 10">
            <a:extLst>
              <a:ext uri="{FF2B5EF4-FFF2-40B4-BE49-F238E27FC236}">
                <a16:creationId xmlns:a16="http://schemas.microsoft.com/office/drawing/2014/main" id="{BFCDE027-63AF-48CA-9839-1151B3EE8DB5}"/>
              </a:ext>
            </a:extLst>
          </p:cNvPr>
          <p:cNvSpPr txBox="1"/>
          <p:nvPr/>
        </p:nvSpPr>
        <p:spPr>
          <a:xfrm>
            <a:off x="1028701" y="5143876"/>
            <a:ext cx="6816600" cy="827008"/>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dirty="0">
                <a:latin typeface="Suisse Int'l" panose="020B0504000000000000" pitchFamily="34" charset="77"/>
              </a:rPr>
              <a:t>When applied to aircraft, it is called </a:t>
            </a:r>
            <a:r>
              <a:rPr lang="en-GB" sz="2400" b="1" i="1" dirty="0">
                <a:latin typeface="Suisse Int'l" panose="020B0504000000000000" pitchFamily="34" charset="77"/>
              </a:rPr>
              <a:t/>
            </a:r>
            <a:br>
              <a:rPr lang="en-GB" sz="2400" b="1" i="1" dirty="0">
                <a:latin typeface="Suisse Int'l" panose="020B0504000000000000" pitchFamily="34" charset="77"/>
              </a:rPr>
            </a:br>
            <a:r>
              <a:rPr lang="en-GB" sz="2400" b="1" i="1" dirty="0">
                <a:solidFill>
                  <a:schemeClr val="accent2"/>
                </a:solidFill>
                <a:latin typeface="Suisse Int'l" panose="020B0504000000000000" pitchFamily="34" charset="77"/>
              </a:rPr>
              <a:t>Aircraft System Identification</a:t>
            </a:r>
          </a:p>
        </p:txBody>
      </p:sp>
      <p:pic>
        <p:nvPicPr>
          <p:cNvPr id="1026" name="Picture 2" descr="https://upload.wikimedia.org/wikipedia/commons/2/25/Kepler-solar-system-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573" y="2443942"/>
            <a:ext cx="2724150" cy="2609851"/>
          </a:xfrm>
          <a:prstGeom prst="rect">
            <a:avLst/>
          </a:prstGeom>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36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Problems in Aircraft Dynamics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27-Feb-18</a:t>
            </a:fld>
            <a:endParaRPr lang="en-GB" dirty="0"/>
          </a:p>
        </p:txBody>
      </p:sp>
      <p:grpSp>
        <p:nvGrpSpPr>
          <p:cNvPr id="16" name="Group 15"/>
          <p:cNvGrpSpPr/>
          <p:nvPr/>
        </p:nvGrpSpPr>
        <p:grpSpPr>
          <a:xfrm>
            <a:off x="1276415" y="1868911"/>
            <a:ext cx="6418856" cy="2674693"/>
            <a:chOff x="1232773" y="2098768"/>
            <a:chExt cx="6418856" cy="2674693"/>
          </a:xfrm>
        </p:grpSpPr>
        <p:sp>
          <p:nvSpPr>
            <p:cNvPr id="3" name="TextBox 2"/>
            <p:cNvSpPr txBox="1"/>
            <p:nvPr/>
          </p:nvSpPr>
          <p:spPr>
            <a:xfrm>
              <a:off x="1496102" y="3745246"/>
              <a:ext cx="921715"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Input, </a:t>
              </a:r>
              <a:r>
                <a:rPr lang="en-GB" sz="2000" b="0" i="1" dirty="0">
                  <a:latin typeface="Suisse Int'l" panose="020B0504000000000000" pitchFamily="34" charset="77"/>
                </a:rPr>
                <a:t>u</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l="8896" t="9965" r="7249" b="6180"/>
            <a:stretch/>
          </p:blipFill>
          <p:spPr>
            <a:xfrm>
              <a:off x="2813671" y="2098768"/>
              <a:ext cx="3136268" cy="2092706"/>
            </a:xfrm>
            <a:prstGeom prst="rect">
              <a:avLst/>
            </a:prstGeom>
            <a:ln w="28575">
              <a:solidFill>
                <a:schemeClr val="tx1"/>
              </a:solidFill>
            </a:ln>
          </p:spPr>
        </p:pic>
        <p:sp>
          <p:nvSpPr>
            <p:cNvPr id="9" name="TextBox 8"/>
            <p:cNvSpPr txBox="1"/>
            <p:nvPr/>
          </p:nvSpPr>
          <p:spPr>
            <a:xfrm>
              <a:off x="3800246" y="4327234"/>
              <a:ext cx="1163115" cy="446227"/>
            </a:xfrm>
            <a:prstGeom prst="rect">
              <a:avLst/>
            </a:prstGeom>
            <a:noFill/>
          </p:spPr>
          <p:txBody>
            <a:bodyPr wrap="square" lIns="0" tIns="0" rIns="0" bIns="0" rtlCol="0">
              <a:noAutofit/>
            </a:bodyPr>
            <a:lstStyle/>
            <a:p>
              <a:pPr algn="l"/>
              <a:r>
                <a:rPr lang="en-GB" sz="2000" dirty="0">
                  <a:latin typeface="Suisse Int'l" panose="020B0504000000000000" pitchFamily="34" charset="77"/>
                </a:rPr>
                <a:t>System</a:t>
              </a:r>
              <a:r>
                <a:rPr lang="en-GB" sz="2000" b="0" i="0" dirty="0">
                  <a:latin typeface="Suisse Int'l" panose="020B0504000000000000" pitchFamily="34" charset="77"/>
                </a:rPr>
                <a:t>, </a:t>
              </a:r>
              <a:r>
                <a:rPr lang="en-GB" sz="2000" i="1" dirty="0">
                  <a:latin typeface="Suisse Int'l" panose="020B0504000000000000" pitchFamily="34" charset="77"/>
                </a:rPr>
                <a:t>S</a:t>
              </a:r>
              <a:endParaRPr lang="en-GB" sz="2000" b="0" i="1" dirty="0">
                <a:latin typeface="Suisse Int'l" panose="020B0504000000000000" pitchFamily="34" charset="77"/>
              </a:endParaRPr>
            </a:p>
          </p:txBody>
        </p:sp>
        <p:pic>
          <p:nvPicPr>
            <p:cNvPr id="8" name="Picture 7"/>
            <p:cNvPicPr>
              <a:picLocks noChangeAspect="1"/>
            </p:cNvPicPr>
            <p:nvPr/>
          </p:nvPicPr>
          <p:blipFill>
            <a:blip r:embed="rId4"/>
            <a:stretch>
              <a:fillRect/>
            </a:stretch>
          </p:blipFill>
          <p:spPr>
            <a:xfrm>
              <a:off x="1232773" y="2471390"/>
              <a:ext cx="1437473" cy="913594"/>
            </a:xfrm>
            <a:prstGeom prst="rect">
              <a:avLst/>
            </a:prstGeom>
          </p:spPr>
        </p:pic>
        <p:pic>
          <p:nvPicPr>
            <p:cNvPr id="11" name="Picture 10"/>
            <p:cNvPicPr>
              <a:picLocks noChangeAspect="1"/>
            </p:cNvPicPr>
            <p:nvPr/>
          </p:nvPicPr>
          <p:blipFill>
            <a:blip r:embed="rId5"/>
            <a:stretch>
              <a:fillRect/>
            </a:stretch>
          </p:blipFill>
          <p:spPr>
            <a:xfrm>
              <a:off x="6120390" y="2444620"/>
              <a:ext cx="1531239" cy="951122"/>
            </a:xfrm>
            <a:prstGeom prst="rect">
              <a:avLst/>
            </a:prstGeom>
          </p:spPr>
        </p:pic>
        <p:sp>
          <p:nvSpPr>
            <p:cNvPr id="12" name="TextBox 11"/>
            <p:cNvSpPr txBox="1"/>
            <p:nvPr/>
          </p:nvSpPr>
          <p:spPr>
            <a:xfrm>
              <a:off x="6364357" y="3761023"/>
              <a:ext cx="1043307"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Output, z</a:t>
              </a:r>
              <a:endParaRPr lang="en-GB" sz="2000" b="0" i="1" dirty="0">
                <a:latin typeface="Suisse Int'l" panose="020B0504000000000000" pitchFamily="34" charset="77"/>
              </a:endParaRPr>
            </a:p>
          </p:txBody>
        </p:sp>
        <p:cxnSp>
          <p:nvCxnSpPr>
            <p:cNvPr id="14" name="Straight Arrow Connector 13"/>
            <p:cNvCxnSpPr/>
            <p:nvPr/>
          </p:nvCxnSpPr>
          <p:spPr>
            <a:xfrm>
              <a:off x="1232773"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30104" y="3595206"/>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205945" y="4698845"/>
            <a:ext cx="4172204" cy="1088405"/>
            <a:chOff x="2177089" y="4675010"/>
            <a:chExt cx="4489645" cy="1088405"/>
          </a:xfrm>
        </p:grpSpPr>
        <p:sp>
          <p:nvSpPr>
            <p:cNvPr id="17" name="TextBox 16"/>
            <p:cNvSpPr txBox="1"/>
            <p:nvPr/>
          </p:nvSpPr>
          <p:spPr>
            <a:xfrm>
              <a:off x="2177089" y="4675010"/>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Simulation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u</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sz="2000" b="1" i="0" dirty="0">
                  <a:latin typeface="Suisse Int'l" panose="020B0504000000000000" pitchFamily="34" charset="77"/>
                </a:rPr>
                <a:t>z</a:t>
              </a:r>
              <a:endParaRPr lang="en-GB" sz="2000" b="1" i="1" dirty="0">
                <a:latin typeface="Suisse Int'l" panose="020B0504000000000000" pitchFamily="34" charset="77"/>
              </a:endParaRPr>
            </a:p>
          </p:txBody>
        </p:sp>
        <p:sp>
          <p:nvSpPr>
            <p:cNvPr id="18" name="TextBox 17"/>
            <p:cNvSpPr txBox="1"/>
            <p:nvPr/>
          </p:nvSpPr>
          <p:spPr>
            <a:xfrm>
              <a:off x="2177089" y="5047165"/>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Control</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b="1" i="1" dirty="0">
                  <a:latin typeface="Suisse Int'l" panose="020B0504000000000000" pitchFamily="34" charset="77"/>
                </a:rPr>
                <a:t>u</a:t>
              </a:r>
            </a:p>
          </p:txBody>
        </p:sp>
        <p:sp>
          <p:nvSpPr>
            <p:cNvPr id="19" name="TextBox 18"/>
            <p:cNvSpPr txBox="1"/>
            <p:nvPr/>
          </p:nvSpPr>
          <p:spPr>
            <a:xfrm>
              <a:off x="2177089" y="5419321"/>
              <a:ext cx="4489645" cy="344094"/>
            </a:xfrm>
            <a:prstGeom prst="rect">
              <a:avLst/>
            </a:prstGeom>
            <a:noFill/>
          </p:spPr>
          <p:txBody>
            <a:bodyPr wrap="square" lIns="0" tIns="0" rIns="0" bIns="0" rtlCol="0">
              <a:noAutofit/>
            </a:bodyPr>
            <a:lstStyle/>
            <a:p>
              <a:pPr algn="r"/>
              <a:r>
                <a:rPr lang="en-GB" sz="2000" b="1" i="0" u="sng" dirty="0">
                  <a:solidFill>
                    <a:schemeClr val="accent2">
                      <a:lumMod val="75000"/>
                    </a:schemeClr>
                  </a:solidFill>
                  <a:latin typeface="Suisse Int'l" panose="020B0504000000000000" pitchFamily="34" charset="77"/>
                </a:rPr>
                <a:t>Identification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u</a:t>
              </a:r>
              <a:r>
                <a:rPr lang="en-GB" b="1" i="0" dirty="0">
                  <a:latin typeface="Suisse Int'l" panose="020B0504000000000000" pitchFamily="34" charset="77"/>
                </a:rPr>
                <a:t>, find </a:t>
              </a:r>
              <a:r>
                <a:rPr lang="en-GB" b="1" i="1" dirty="0">
                  <a:latin typeface="Suisse Int'l" panose="020B0504000000000000" pitchFamily="34" charset="77"/>
                </a:rPr>
                <a:t>S</a:t>
              </a:r>
            </a:p>
          </p:txBody>
        </p:sp>
      </p:grpSp>
    </p:spTree>
    <p:extLst>
      <p:ext uri="{BB962C8B-B14F-4D97-AF65-F5344CB8AC3E}">
        <p14:creationId xmlns:p14="http://schemas.microsoft.com/office/powerpoint/2010/main" val="360079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Applications of Aircraft System ID techniques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27-Feb-18</a:t>
            </a:fld>
            <a:endParaRPr lang="en-GB" dirty="0"/>
          </a:p>
        </p:txBody>
      </p:sp>
      <p:sp>
        <p:nvSpPr>
          <p:cNvPr id="8" name="Content Placeholder 2">
            <a:extLst>
              <a:ext uri="{FF2B5EF4-FFF2-40B4-BE49-F238E27FC236}">
                <a16:creationId xmlns:a16="http://schemas.microsoft.com/office/drawing/2014/main" id="{9EC16777-9212-48F0-83A5-48FD3E20896B}"/>
              </a:ext>
            </a:extLst>
          </p:cNvPr>
          <p:cNvSpPr>
            <a:spLocks noGrp="1"/>
          </p:cNvSpPr>
          <p:nvPr>
            <p:ph idx="1"/>
          </p:nvPr>
        </p:nvSpPr>
        <p:spPr>
          <a:xfrm>
            <a:off x="503999" y="1148994"/>
            <a:ext cx="7986857" cy="369564"/>
          </a:xfrm>
        </p:spPr>
        <p:txBody>
          <a:bodyPr anchor="t"/>
          <a:lstStyle/>
          <a:p>
            <a:pPr marL="0" indent="0">
              <a:buNone/>
            </a:pPr>
            <a:r>
              <a:rPr lang="en-GB" dirty="0"/>
              <a:t>Aircraft System Identification offers a wide range of different applications, including: </a:t>
            </a:r>
          </a:p>
        </p:txBody>
      </p:sp>
      <p:sp>
        <p:nvSpPr>
          <p:cNvPr id="3" name="Textfeld 2">
            <a:extLst>
              <a:ext uri="{FF2B5EF4-FFF2-40B4-BE49-F238E27FC236}">
                <a16:creationId xmlns:a16="http://schemas.microsoft.com/office/drawing/2014/main" id="{2DB36E02-3153-44D0-A2C6-E0D69DD381A8}"/>
              </a:ext>
            </a:extLst>
          </p:cNvPr>
          <p:cNvSpPr txBox="1"/>
          <p:nvPr/>
        </p:nvSpPr>
        <p:spPr>
          <a:xfrm>
            <a:off x="1016000" y="1901367"/>
            <a:ext cx="3267999" cy="378048"/>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Simulator development</a:t>
            </a:r>
          </a:p>
        </p:txBody>
      </p:sp>
      <p:sp>
        <p:nvSpPr>
          <p:cNvPr id="9" name="Textfeld 8">
            <a:extLst>
              <a:ext uri="{FF2B5EF4-FFF2-40B4-BE49-F238E27FC236}">
                <a16:creationId xmlns:a16="http://schemas.microsoft.com/office/drawing/2014/main" id="{7A7D5E17-8050-43F8-AB78-CE0F7ADAFA29}"/>
              </a:ext>
            </a:extLst>
          </p:cNvPr>
          <p:cNvSpPr txBox="1"/>
          <p:nvPr/>
        </p:nvSpPr>
        <p:spPr>
          <a:xfrm>
            <a:off x="4876800" y="1901366"/>
            <a:ext cx="3113315" cy="348343"/>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envelope expansion</a:t>
            </a:r>
          </a:p>
        </p:txBody>
      </p:sp>
      <p:sp>
        <p:nvSpPr>
          <p:cNvPr id="11" name="Textfeld 10">
            <a:extLst>
              <a:ext uri="{FF2B5EF4-FFF2-40B4-BE49-F238E27FC236}">
                <a16:creationId xmlns:a16="http://schemas.microsoft.com/office/drawing/2014/main" id="{26063D27-44C1-4A77-82AE-9D5E0DE45413}"/>
              </a:ext>
            </a:extLst>
          </p:cNvPr>
          <p:cNvSpPr txBox="1"/>
          <p:nvPr/>
        </p:nvSpPr>
        <p:spPr>
          <a:xfrm>
            <a:off x="487265" y="4009626"/>
            <a:ext cx="4144994" cy="348344"/>
          </a:xfrm>
          <a:prstGeom prst="rect">
            <a:avLst/>
          </a:prstGeom>
          <a:noFill/>
        </p:spPr>
        <p:txBody>
          <a:bodyPr wrap="square" lIns="0" tIns="0" rIns="0" bIns="0" rtlCol="0" anchor="b">
            <a:noAutofit/>
          </a:bodyPr>
          <a:lstStyle/>
          <a:p>
            <a:pPr algn="ctr"/>
            <a:r>
              <a:rPr lang="en-GB" sz="2000" b="0" i="1" dirty="0">
                <a:solidFill>
                  <a:srgbClr val="0070C0"/>
                </a:solidFill>
                <a:latin typeface="Suisse Int'l" panose="020B0504000000000000" pitchFamily="34" charset="77"/>
              </a:rPr>
              <a:t>Flight Control System (FCS) design</a:t>
            </a:r>
          </a:p>
        </p:txBody>
      </p:sp>
      <p:sp>
        <p:nvSpPr>
          <p:cNvPr id="12" name="Textfeld 11">
            <a:extLst>
              <a:ext uri="{FF2B5EF4-FFF2-40B4-BE49-F238E27FC236}">
                <a16:creationId xmlns:a16="http://schemas.microsoft.com/office/drawing/2014/main" id="{A045B4BB-6D13-4092-82D5-BEEA9E544A1A}"/>
              </a:ext>
            </a:extLst>
          </p:cNvPr>
          <p:cNvSpPr txBox="1"/>
          <p:nvPr/>
        </p:nvSpPr>
        <p:spPr>
          <a:xfrm>
            <a:off x="4876800" y="4217903"/>
            <a:ext cx="3614056" cy="444807"/>
          </a:xfrm>
          <a:prstGeom prst="rect">
            <a:avLst/>
          </a:prstGeom>
          <a:noFill/>
        </p:spPr>
        <p:txBody>
          <a:bodyPr wrap="square" lIns="0" tIns="0" rIns="0" bIns="0" rtlCol="0" anchor="b">
            <a:noAutofit/>
          </a:bodyPr>
          <a:lstStyle/>
          <a:p>
            <a:r>
              <a:rPr lang="en-GB" sz="2000" i="1" dirty="0">
                <a:solidFill>
                  <a:srgbClr val="0070C0"/>
                </a:solidFill>
                <a:latin typeface="Suisse Int'l" panose="020B0504000000000000" pitchFamily="34" charset="77"/>
              </a:rPr>
              <a:t>Handling Qualities assessment </a:t>
            </a:r>
          </a:p>
          <a:p>
            <a:r>
              <a:rPr lang="en-GB" sz="2000" i="1" dirty="0">
                <a:solidFill>
                  <a:srgbClr val="0070C0"/>
                </a:solidFill>
                <a:latin typeface="Suisse Int'l" panose="020B0504000000000000" pitchFamily="34" charset="77"/>
              </a:rPr>
              <a:t>and enhancement </a:t>
            </a:r>
            <a:endParaRPr lang="en-GB" sz="2000" b="0" i="1" dirty="0">
              <a:solidFill>
                <a:srgbClr val="0070C0"/>
              </a:solidFill>
              <a:latin typeface="Suisse Int'l" panose="020B0504000000000000" pitchFamily="34" charset="77"/>
            </a:endParaRPr>
          </a:p>
        </p:txBody>
      </p:sp>
      <p:pic>
        <p:nvPicPr>
          <p:cNvPr id="6" name="Grafik 5">
            <a:extLst>
              <a:ext uri="{FF2B5EF4-FFF2-40B4-BE49-F238E27FC236}">
                <a16:creationId xmlns:a16="http://schemas.microsoft.com/office/drawing/2014/main" id="{79F96DE8-20BC-46F9-BEB9-6C7220F68448}"/>
              </a:ext>
            </a:extLst>
          </p:cNvPr>
          <p:cNvPicPr>
            <a:picLocks noChangeAspect="1"/>
          </p:cNvPicPr>
          <p:nvPr/>
        </p:nvPicPr>
        <p:blipFill rotWithShape="1">
          <a:blip r:embed="rId3"/>
          <a:srcRect/>
          <a:stretch/>
        </p:blipFill>
        <p:spPr>
          <a:xfrm>
            <a:off x="5026878" y="2279415"/>
            <a:ext cx="2561100" cy="1794048"/>
          </a:xfrm>
          <a:prstGeom prst="rect">
            <a:avLst/>
          </a:prstGeom>
        </p:spPr>
      </p:pic>
      <p:sp>
        <p:nvSpPr>
          <p:cNvPr id="14" name="Textfeld 13">
            <a:extLst>
              <a:ext uri="{FF2B5EF4-FFF2-40B4-BE49-F238E27FC236}">
                <a16:creationId xmlns:a16="http://schemas.microsoft.com/office/drawing/2014/main" id="{D4A26CC9-C2D9-4D80-8495-D700E5D131E1}"/>
              </a:ext>
            </a:extLst>
          </p:cNvPr>
          <p:cNvSpPr txBox="1"/>
          <p:nvPr/>
        </p:nvSpPr>
        <p:spPr>
          <a:xfrm>
            <a:off x="4905826" y="6164261"/>
            <a:ext cx="3113315" cy="348343"/>
          </a:xfrm>
          <a:prstGeom prst="rect">
            <a:avLst/>
          </a:prstGeom>
          <a:noFill/>
        </p:spPr>
        <p:txBody>
          <a:bodyPr wrap="square" lIns="0" tIns="0" rIns="0" bIns="0" rtlCol="0">
            <a:noAutofit/>
          </a:bodyPr>
          <a:lstStyle/>
          <a:p>
            <a:pPr algn="r"/>
            <a:r>
              <a:rPr lang="en-GB" sz="2000" b="0" i="1" dirty="0">
                <a:solidFill>
                  <a:schemeClr val="accent2"/>
                </a:solidFill>
                <a:latin typeface="Suisse Int'l" panose="020B0504000000000000" pitchFamily="34" charset="77"/>
              </a:rPr>
              <a:t>And many others…</a:t>
            </a:r>
          </a:p>
        </p:txBody>
      </p:sp>
      <p:pic>
        <p:nvPicPr>
          <p:cNvPr id="2050" name="Picture 2" descr="Resultado de imagen de helicopter handling qualities"/>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64628" y="4654589"/>
            <a:ext cx="1937658" cy="14532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licopter flight simulator"/>
          <p:cNvPicPr>
            <a:picLocks noChangeAspect="1" noChangeArrowheads="1"/>
          </p:cNvPicPr>
          <p:nvPr/>
        </p:nvPicPr>
        <p:blipFill rotWithShape="1">
          <a:blip r:embed="rId5">
            <a:extLst>
              <a:ext uri="{28A0092B-C50C-407E-A947-70E740481C1C}">
                <a14:useLocalDpi xmlns:a14="http://schemas.microsoft.com/office/drawing/2010/main" val="0"/>
              </a:ext>
            </a:extLst>
          </a:blip>
          <a:srcRect b="6904"/>
          <a:stretch/>
        </p:blipFill>
        <p:spPr bwMode="auto">
          <a:xfrm>
            <a:off x="487265" y="2476774"/>
            <a:ext cx="2044992"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649999" y="2476774"/>
            <a:ext cx="1704609"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936" t="21803" r="4355" b="2989"/>
          <a:stretch/>
        </p:blipFill>
        <p:spPr>
          <a:xfrm>
            <a:off x="544260" y="4357970"/>
            <a:ext cx="3754544" cy="1836754"/>
          </a:xfrm>
          <a:prstGeom prst="rect">
            <a:avLst/>
          </a:prstGeom>
        </p:spPr>
      </p:pic>
    </p:spTree>
    <p:extLst>
      <p:ext uri="{BB962C8B-B14F-4D97-AF65-F5344CB8AC3E}">
        <p14:creationId xmlns:p14="http://schemas.microsoft.com/office/powerpoint/2010/main" val="3233539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Ongoing </a:t>
            </a:r>
            <a:r>
              <a:rPr lang="en-GB" dirty="0" err="1"/>
              <a:t>Kopter</a:t>
            </a:r>
            <a:r>
              <a:rPr lang="en-GB" dirty="0"/>
              <a:t> project</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27-Feb-18</a:t>
            </a:fld>
            <a:endParaRPr lang="en-GB" dirty="0"/>
          </a:p>
        </p:txBody>
      </p:sp>
      <p:grpSp>
        <p:nvGrpSpPr>
          <p:cNvPr id="13" name="Group 12"/>
          <p:cNvGrpSpPr/>
          <p:nvPr/>
        </p:nvGrpSpPr>
        <p:grpSpPr>
          <a:xfrm>
            <a:off x="892452" y="1001487"/>
            <a:ext cx="7747548" cy="4950679"/>
            <a:chOff x="2557460" y="676717"/>
            <a:chExt cx="8090592" cy="5169886"/>
          </a:xfrm>
        </p:grpSpPr>
        <p:pic>
          <p:nvPicPr>
            <p:cNvPr id="10" name="Picture 9"/>
            <p:cNvPicPr>
              <a:picLocks noChangeAspect="1"/>
            </p:cNvPicPr>
            <p:nvPr/>
          </p:nvPicPr>
          <p:blipFill rotWithShape="1">
            <a:blip r:embed="rId3"/>
            <a:srcRect l="4882" r="4277"/>
            <a:stretch/>
          </p:blipFill>
          <p:spPr>
            <a:xfrm>
              <a:off x="2557460" y="676717"/>
              <a:ext cx="7867100" cy="4604967"/>
            </a:xfrm>
            <a:prstGeom prst="rect">
              <a:avLst/>
            </a:prstGeom>
          </p:spPr>
        </p:pic>
        <p:sp>
          <p:nvSpPr>
            <p:cNvPr id="11" name="TextBox 10"/>
            <p:cNvSpPr txBox="1"/>
            <p:nvPr/>
          </p:nvSpPr>
          <p:spPr>
            <a:xfrm>
              <a:off x="2557460" y="5273981"/>
              <a:ext cx="8090592" cy="572622"/>
            </a:xfrm>
            <a:prstGeom prst="rect">
              <a:avLst/>
            </a:prstGeom>
            <a:noFill/>
          </p:spPr>
          <p:txBody>
            <a:bodyPr wrap="square" lIns="0" tIns="0" rIns="0" bIns="0" rtlCol="0">
              <a:noAutofit/>
            </a:bodyPr>
            <a:lstStyle/>
            <a:p>
              <a:pPr algn="l"/>
              <a:r>
                <a:rPr lang="en-GB" sz="1600" i="1" dirty="0">
                  <a:latin typeface="Suisse Int'l" panose="020B0504000000000000" pitchFamily="34" charset="77"/>
                </a:rPr>
                <a:t>Extracted from Nicolas’ MSc Thesis overview in collaboration with </a:t>
              </a:r>
              <a:r>
                <a:rPr lang="en-GB" sz="1600" i="1" dirty="0" err="1">
                  <a:latin typeface="Suisse Int'l" panose="020B0504000000000000" pitchFamily="34" charset="77"/>
                </a:rPr>
                <a:t>Kopter</a:t>
              </a:r>
              <a:r>
                <a:rPr lang="en-GB" sz="1600" i="1" dirty="0">
                  <a:latin typeface="Suisse Int'l" panose="020B0504000000000000" pitchFamily="34" charset="77"/>
                </a:rPr>
                <a:t> Avionics Dep.</a:t>
              </a:r>
              <a:endParaRPr lang="en-GB" sz="1600" b="0" i="1" dirty="0">
                <a:latin typeface="Suisse Int'l" panose="020B0504000000000000" pitchFamily="34" charset="77"/>
              </a:endParaRPr>
            </a:p>
          </p:txBody>
        </p:sp>
      </p:grpSp>
    </p:spTree>
    <p:extLst>
      <p:ext uri="{BB962C8B-B14F-4D97-AF65-F5344CB8AC3E}">
        <p14:creationId xmlns:p14="http://schemas.microsoft.com/office/powerpoint/2010/main" val="3156313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24">
            <a:extLst>
              <a:ext uri="{FF2B5EF4-FFF2-40B4-BE49-F238E27FC236}">
                <a16:creationId xmlns:a16="http://schemas.microsoft.com/office/drawing/2014/main" id="{247B3B00-EC7E-41EE-96A7-89CEF03D36D5}"/>
              </a:ext>
            </a:extLst>
          </p:cNvPr>
          <p:cNvSpPr/>
          <p:nvPr/>
        </p:nvSpPr>
        <p:spPr>
          <a:xfrm>
            <a:off x="172036" y="1607232"/>
            <a:ext cx="3547124" cy="4642059"/>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Current </a:t>
            </a:r>
            <a:r>
              <a:rPr lang="en-GB" dirty="0" err="1"/>
              <a:t>Kopter</a:t>
            </a:r>
            <a:r>
              <a:rPr lang="en-GB" dirty="0"/>
              <a:t> approach</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27-Feb-18</a:t>
            </a:fld>
            <a:endParaRPr lang="en-GB" dirty="0"/>
          </a:p>
        </p:txBody>
      </p:sp>
      <p:pic>
        <p:nvPicPr>
          <p:cNvPr id="10" name="Picture 9"/>
          <p:cNvPicPr>
            <a:picLocks noChangeAspect="1"/>
          </p:cNvPicPr>
          <p:nvPr/>
        </p:nvPicPr>
        <p:blipFill rotWithShape="1">
          <a:blip r:embed="rId3"/>
          <a:srcRect l="4882" r="4277"/>
          <a:stretch/>
        </p:blipFill>
        <p:spPr>
          <a:xfrm>
            <a:off x="4057948" y="1607232"/>
            <a:ext cx="4761024" cy="2786843"/>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945924" y="5388796"/>
                <a:ext cx="1640594" cy="64633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it-IT" i="1">
                              <a:latin typeface="Cambria Math"/>
                            </a:rPr>
                            <m:t>𝑥</m:t>
                          </m:r>
                        </m:e>
                      </m:acc>
                      <m:r>
                        <a:rPr lang="it-IT" i="1">
                          <a:latin typeface="Cambria Math"/>
                        </a:rPr>
                        <m:t>=</m:t>
                      </m:r>
                      <m:r>
                        <a:rPr lang="it-IT" i="1">
                          <a:latin typeface="Cambria Math"/>
                        </a:rPr>
                        <m:t>𝐴𝑥</m:t>
                      </m:r>
                      <m:r>
                        <a:rPr lang="it-IT" i="1">
                          <a:latin typeface="Cambria Math"/>
                        </a:rPr>
                        <m:t>+</m:t>
                      </m:r>
                      <m:r>
                        <a:rPr lang="it-IT" i="1">
                          <a:latin typeface="Cambria Math"/>
                        </a:rPr>
                        <m:t>𝐵𝑢</m:t>
                      </m:r>
                    </m:oMath>
                  </m:oMathPara>
                </a14:m>
                <a:endParaRPr lang="it-IT" dirty="0"/>
              </a:p>
              <a:p>
                <a:pPr algn="just"/>
                <a14:m>
                  <m:oMathPara xmlns:m="http://schemas.openxmlformats.org/officeDocument/2006/math">
                    <m:oMathParaPr>
                      <m:jc m:val="centerGroup"/>
                    </m:oMathParaPr>
                    <m:oMath xmlns:m="http://schemas.openxmlformats.org/officeDocument/2006/math">
                      <m:r>
                        <a:rPr lang="it-IT" i="1">
                          <a:latin typeface="Cambria Math"/>
                        </a:rPr>
                        <m:t>𝑦</m:t>
                      </m:r>
                      <m:r>
                        <a:rPr lang="it-IT" i="1">
                          <a:latin typeface="Cambria Math"/>
                        </a:rPr>
                        <m:t>=</m:t>
                      </m:r>
                      <m:r>
                        <a:rPr lang="it-IT" i="1">
                          <a:latin typeface="Cambria Math"/>
                        </a:rPr>
                        <m:t>𝐶𝑥</m:t>
                      </m:r>
                      <m:r>
                        <a:rPr lang="it-IT" i="1">
                          <a:latin typeface="Cambria Math"/>
                        </a:rPr>
                        <m:t>+</m:t>
                      </m:r>
                      <m:r>
                        <a:rPr lang="it-IT" i="1">
                          <a:latin typeface="Cambria Math"/>
                        </a:rPr>
                        <m:t>𝐷𝑢</m:t>
                      </m:r>
                    </m:oMath>
                  </m:oMathPara>
                </a14:m>
                <a:endParaRPr lang="it-IT" dirty="0"/>
              </a:p>
            </p:txBody>
          </p:sp>
        </mc:Choice>
        <mc:Fallback xmlns="">
          <p:sp>
            <p:nvSpPr>
              <p:cNvPr id="12" name="Rectangle 11"/>
              <p:cNvSpPr>
                <a:spLocks noRot="1" noChangeAspect="1" noMove="1" noResize="1" noEditPoints="1" noAdjustHandles="1" noChangeArrowheads="1" noChangeShapeType="1" noTextEdit="1"/>
              </p:cNvSpPr>
              <p:nvPr/>
            </p:nvSpPr>
            <p:spPr>
              <a:xfrm>
                <a:off x="945924" y="5388796"/>
                <a:ext cx="1640594" cy="646331"/>
              </a:xfrm>
              <a:prstGeom prst="rect">
                <a:avLst/>
              </a:prstGeom>
              <a:blipFill>
                <a:blip r:embed="rId4"/>
                <a:stretch>
                  <a:fillRect b="-2830"/>
                </a:stretch>
              </a:blipFill>
            </p:spPr>
            <p:txBody>
              <a:bodyPr/>
              <a:lstStyle/>
              <a:p>
                <a:r>
                  <a:rPr lang="en-GB">
                    <a:noFill/>
                  </a:rPr>
                  <a:t> </a:t>
                </a:r>
              </a:p>
            </p:txBody>
          </p:sp>
        </mc:Fallback>
      </mc:AlternateContent>
      <p:sp>
        <p:nvSpPr>
          <p:cNvPr id="14" name="Arc 13"/>
          <p:cNvSpPr/>
          <p:nvPr/>
        </p:nvSpPr>
        <p:spPr>
          <a:xfrm>
            <a:off x="941294" y="1264520"/>
            <a:ext cx="3328634" cy="4082517"/>
          </a:xfrm>
          <a:prstGeom prst="arc">
            <a:avLst>
              <a:gd name="adj1" fmla="val 16008520"/>
              <a:gd name="adj2" fmla="val 95083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1048318" y="2853831"/>
            <a:ext cx="2362530" cy="1752845"/>
          </a:xfrm>
          <a:prstGeom prst="rect">
            <a:avLst/>
          </a:prstGeom>
        </p:spPr>
      </p:pic>
      <p:sp>
        <p:nvSpPr>
          <p:cNvPr id="16" name="Rectangle 15"/>
          <p:cNvSpPr/>
          <p:nvPr/>
        </p:nvSpPr>
        <p:spPr>
          <a:xfrm>
            <a:off x="802134" y="1596492"/>
            <a:ext cx="4572000" cy="646331"/>
          </a:xfrm>
          <a:prstGeom prst="rect">
            <a:avLst/>
          </a:prstGeom>
        </p:spPr>
        <p:txBody>
          <a:bodyPr>
            <a:spAutoFit/>
          </a:bodyPr>
          <a:lstStyle/>
          <a:p>
            <a:r>
              <a:rPr lang="en-GB" dirty="0"/>
              <a:t>Trimmed condition of</a:t>
            </a:r>
            <a:br>
              <a:rPr lang="en-GB" dirty="0"/>
            </a:br>
            <a:r>
              <a:rPr lang="en-GB" dirty="0" err="1"/>
              <a:t>FlightLab</a:t>
            </a:r>
            <a:r>
              <a:rPr lang="en-GB" dirty="0"/>
              <a:t>, e.g.:</a:t>
            </a:r>
          </a:p>
        </p:txBody>
      </p:sp>
      <p:sp>
        <p:nvSpPr>
          <p:cNvPr id="19" name="TextBox 18"/>
          <p:cNvSpPr txBox="1"/>
          <p:nvPr/>
        </p:nvSpPr>
        <p:spPr>
          <a:xfrm>
            <a:off x="1146290" y="2344862"/>
            <a:ext cx="2572870" cy="578093"/>
          </a:xfrm>
          <a:prstGeom prst="rect">
            <a:avLst/>
          </a:prstGeom>
          <a:noFill/>
        </p:spPr>
        <p:txBody>
          <a:bodyPr wrap="square" lIns="0" tIns="0" rIns="0" bIns="0" rtlCol="0">
            <a:noAutofit/>
          </a:bodyPr>
          <a:lstStyle/>
          <a:p>
            <a:r>
              <a:rPr lang="en-GB" dirty="0" err="1">
                <a:latin typeface="Suisse Int'l" panose="020B0504000000000000" pitchFamily="34" charset="77"/>
              </a:rPr>
              <a:t>fwd</a:t>
            </a:r>
            <a:r>
              <a:rPr lang="en-GB" dirty="0">
                <a:latin typeface="Suisse Int'l" panose="020B0504000000000000" pitchFamily="34" charset="77"/>
              </a:rPr>
              <a:t> level flight @ 100kts</a:t>
            </a:r>
            <a:endParaRPr lang="en-GB" b="0" i="0" dirty="0">
              <a:latin typeface="Suisse Int'l" panose="020B0504000000000000" pitchFamily="34" charset="77"/>
            </a:endParaRPr>
          </a:p>
        </p:txBody>
      </p:sp>
      <p:sp>
        <p:nvSpPr>
          <p:cNvPr id="22" name="Down Arrow 21"/>
          <p:cNvSpPr/>
          <p:nvPr/>
        </p:nvSpPr>
        <p:spPr>
          <a:xfrm rot="16200000">
            <a:off x="873126" y="238061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c 22"/>
          <p:cNvSpPr/>
          <p:nvPr/>
        </p:nvSpPr>
        <p:spPr>
          <a:xfrm flipV="1">
            <a:off x="1276134" y="2715612"/>
            <a:ext cx="1174803" cy="2530317"/>
          </a:xfrm>
          <a:prstGeom prst="arc">
            <a:avLst>
              <a:gd name="adj1" fmla="val 18204162"/>
              <a:gd name="adj2" fmla="val 282724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3770454" y="4933762"/>
            <a:ext cx="206259" cy="142259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Left Brace 24"/>
          <p:cNvSpPr/>
          <p:nvPr/>
        </p:nvSpPr>
        <p:spPr>
          <a:xfrm>
            <a:off x="610030" y="1653350"/>
            <a:ext cx="246632" cy="2680441"/>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Left Brace 25"/>
          <p:cNvSpPr/>
          <p:nvPr/>
        </p:nvSpPr>
        <p:spPr>
          <a:xfrm>
            <a:off x="563413" y="4540466"/>
            <a:ext cx="292464" cy="153648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p:cNvSpPr txBox="1"/>
          <p:nvPr/>
        </p:nvSpPr>
        <p:spPr>
          <a:xfrm>
            <a:off x="1171053" y="4734204"/>
            <a:ext cx="2572870" cy="578093"/>
          </a:xfrm>
          <a:prstGeom prst="rect">
            <a:avLst/>
          </a:prstGeom>
          <a:noFill/>
        </p:spPr>
        <p:txBody>
          <a:bodyPr wrap="square" lIns="0" tIns="0" rIns="0" bIns="0" rtlCol="0">
            <a:noAutofit/>
          </a:bodyPr>
          <a:lstStyle/>
          <a:p>
            <a:r>
              <a:rPr lang="en-US" dirty="0"/>
              <a:t>linearization of full H/C dynamics:</a:t>
            </a:r>
            <a:endParaRPr lang="en-GB" b="0" i="0" dirty="0">
              <a:latin typeface="Suisse Int'l" panose="020B0504000000000000" pitchFamily="34" charset="77"/>
            </a:endParaRPr>
          </a:p>
        </p:txBody>
      </p:sp>
      <p:sp>
        <p:nvSpPr>
          <p:cNvPr id="28" name="TextBox 27"/>
          <p:cNvSpPr txBox="1"/>
          <p:nvPr/>
        </p:nvSpPr>
        <p:spPr>
          <a:xfrm>
            <a:off x="274050" y="1968786"/>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sp>
        <p:nvSpPr>
          <p:cNvPr id="29" name="TextBox 28"/>
          <p:cNvSpPr txBox="1"/>
          <p:nvPr/>
        </p:nvSpPr>
        <p:spPr>
          <a:xfrm>
            <a:off x="302273" y="4033704"/>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Linear model</a:t>
            </a:r>
          </a:p>
        </p:txBody>
      </p:sp>
      <p:sp>
        <p:nvSpPr>
          <p:cNvPr id="31" name="Freeform 30"/>
          <p:cNvSpPr/>
          <p:nvPr/>
        </p:nvSpPr>
        <p:spPr>
          <a:xfrm flipV="1">
            <a:off x="2512348" y="5624867"/>
            <a:ext cx="1183039" cy="86796"/>
          </a:xfrm>
          <a:custGeom>
            <a:avLst/>
            <a:gdLst>
              <a:gd name="connsiteX0" fmla="*/ 0 w 1095558"/>
              <a:gd name="connsiteY0" fmla="*/ 0 h 190775"/>
              <a:gd name="connsiteX1" fmla="*/ 295275 w 1095558"/>
              <a:gd name="connsiteY1" fmla="*/ 85725 h 190775"/>
              <a:gd name="connsiteX2" fmla="*/ 533400 w 1095558"/>
              <a:gd name="connsiteY2" fmla="*/ 142875 h 190775"/>
              <a:gd name="connsiteX3" fmla="*/ 742950 w 1095558"/>
              <a:gd name="connsiteY3" fmla="*/ 171450 h 190775"/>
              <a:gd name="connsiteX4" fmla="*/ 1038225 w 1095558"/>
              <a:gd name="connsiteY4" fmla="*/ 190500 h 190775"/>
              <a:gd name="connsiteX5" fmla="*/ 1095375 w 1095558"/>
              <a:gd name="connsiteY5" fmla="*/ 180975 h 1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558" h="190775">
                <a:moveTo>
                  <a:pt x="0" y="0"/>
                </a:moveTo>
                <a:lnTo>
                  <a:pt x="295275" y="85725"/>
                </a:lnTo>
                <a:cubicBezTo>
                  <a:pt x="384175" y="109538"/>
                  <a:pt x="458788" y="128588"/>
                  <a:pt x="533400" y="142875"/>
                </a:cubicBezTo>
                <a:cubicBezTo>
                  <a:pt x="608012" y="157162"/>
                  <a:pt x="658813" y="163513"/>
                  <a:pt x="742950" y="171450"/>
                </a:cubicBezTo>
                <a:cubicBezTo>
                  <a:pt x="827088" y="179388"/>
                  <a:pt x="979488" y="188913"/>
                  <a:pt x="1038225" y="190500"/>
                </a:cubicBezTo>
                <a:cubicBezTo>
                  <a:pt x="1096962" y="192087"/>
                  <a:pt x="1096168" y="186531"/>
                  <a:pt x="1095375" y="180975"/>
                </a:cubicBezTo>
              </a:path>
            </a:pathLst>
          </a:custGeom>
          <a:noFill/>
          <a:ln w="285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p:cNvSpPr txBox="1"/>
          <p:nvPr/>
        </p:nvSpPr>
        <p:spPr>
          <a:xfrm>
            <a:off x="4106640" y="4933712"/>
            <a:ext cx="2572870" cy="578093"/>
          </a:xfrm>
          <a:prstGeom prst="rect">
            <a:avLst/>
          </a:prstGeom>
          <a:noFill/>
        </p:spPr>
        <p:txBody>
          <a:bodyPr wrap="square" lIns="0" tIns="0" rIns="0" bIns="0" rtlCol="0">
            <a:noAutofit/>
          </a:bodyPr>
          <a:lstStyle/>
          <a:p>
            <a:r>
              <a:rPr lang="en-US" dirty="0"/>
              <a:t>Suitable for:</a:t>
            </a:r>
          </a:p>
          <a:p>
            <a:endParaRPr lang="en-US" b="0" i="0" dirty="0">
              <a:latin typeface="Suisse Int'l" panose="020B0504000000000000" pitchFamily="34" charset="77"/>
            </a:endParaRPr>
          </a:p>
          <a:p>
            <a:endParaRPr lang="en-GB" b="0" i="0" dirty="0">
              <a:latin typeface="Suisse Int'l" panose="020B0504000000000000" pitchFamily="34" charset="77"/>
            </a:endParaRPr>
          </a:p>
        </p:txBody>
      </p:sp>
      <p:sp>
        <p:nvSpPr>
          <p:cNvPr id="35" name="TextBox 34"/>
          <p:cNvSpPr txBox="1"/>
          <p:nvPr/>
        </p:nvSpPr>
        <p:spPr>
          <a:xfrm>
            <a:off x="4566291" y="5286460"/>
            <a:ext cx="2572870" cy="578093"/>
          </a:xfrm>
          <a:prstGeom prst="rect">
            <a:avLst/>
          </a:prstGeom>
          <a:noFill/>
        </p:spPr>
        <p:txBody>
          <a:bodyPr wrap="square" lIns="0" tIns="0" rIns="0" bIns="0" rtlCol="0">
            <a:noAutofit/>
          </a:bodyPr>
          <a:lstStyle/>
          <a:p>
            <a:r>
              <a:rPr lang="en-GB" dirty="0">
                <a:latin typeface="Suisse Int'l" panose="020B0504000000000000" pitchFamily="34" charset="77"/>
              </a:rPr>
              <a:t>FCS design</a:t>
            </a:r>
            <a:endParaRPr lang="en-GB" b="0" i="0" dirty="0">
              <a:latin typeface="Suisse Int'l" panose="020B0504000000000000" pitchFamily="34" charset="77"/>
            </a:endParaRPr>
          </a:p>
        </p:txBody>
      </p:sp>
      <p:sp>
        <p:nvSpPr>
          <p:cNvPr id="36" name="Down Arrow 35"/>
          <p:cNvSpPr/>
          <p:nvPr/>
        </p:nvSpPr>
        <p:spPr>
          <a:xfrm rot="16200000">
            <a:off x="4293127" y="5322216"/>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p:cNvSpPr txBox="1"/>
          <p:nvPr/>
        </p:nvSpPr>
        <p:spPr>
          <a:xfrm>
            <a:off x="4566290" y="5587107"/>
            <a:ext cx="3701409" cy="578093"/>
          </a:xfrm>
          <a:prstGeom prst="rect">
            <a:avLst/>
          </a:prstGeom>
          <a:noFill/>
        </p:spPr>
        <p:txBody>
          <a:bodyPr wrap="square" lIns="0" tIns="0" rIns="0" bIns="0" rtlCol="0">
            <a:noAutofit/>
          </a:bodyPr>
          <a:lstStyle/>
          <a:p>
            <a:r>
              <a:rPr lang="en-GB" dirty="0">
                <a:latin typeface="Suisse Int'l" panose="020B0504000000000000" pitchFamily="34" charset="77"/>
              </a:rPr>
              <a:t>H/C flight simulation</a:t>
            </a:r>
            <a:endParaRPr lang="en-GB" b="0" i="0" dirty="0">
              <a:latin typeface="Suisse Int'l" panose="020B0504000000000000" pitchFamily="34" charset="77"/>
            </a:endParaRPr>
          </a:p>
        </p:txBody>
      </p:sp>
      <p:sp>
        <p:nvSpPr>
          <p:cNvPr id="38" name="Down Arrow 37"/>
          <p:cNvSpPr/>
          <p:nvPr/>
        </p:nvSpPr>
        <p:spPr>
          <a:xfrm rot="16200000">
            <a:off x="4293127" y="5622863"/>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p:cNvSpPr txBox="1"/>
          <p:nvPr/>
        </p:nvSpPr>
        <p:spPr>
          <a:xfrm>
            <a:off x="4566290" y="5922182"/>
            <a:ext cx="3533709" cy="578093"/>
          </a:xfrm>
          <a:prstGeom prst="rect">
            <a:avLst/>
          </a:prstGeom>
          <a:noFill/>
        </p:spPr>
        <p:txBody>
          <a:bodyPr wrap="square" lIns="0" tIns="0" rIns="0" bIns="0" rtlCol="0">
            <a:noAutofit/>
          </a:bodyPr>
          <a:lstStyle/>
          <a:p>
            <a:r>
              <a:rPr lang="en-GB" dirty="0">
                <a:latin typeface="Suisse Int'l" panose="020B0504000000000000" pitchFamily="34" charset="77"/>
              </a:rPr>
              <a:t>Aircraft dynamic stability analysis</a:t>
            </a:r>
            <a:endParaRPr lang="en-GB" b="0" i="0" dirty="0">
              <a:latin typeface="Suisse Int'l" panose="020B0504000000000000" pitchFamily="34" charset="77"/>
            </a:endParaRPr>
          </a:p>
        </p:txBody>
      </p:sp>
      <p:sp>
        <p:nvSpPr>
          <p:cNvPr id="40" name="Down Arrow 39"/>
          <p:cNvSpPr/>
          <p:nvPr/>
        </p:nvSpPr>
        <p:spPr>
          <a:xfrm rot="16200000">
            <a:off x="4293127" y="595793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feld 7">
            <a:extLst>
              <a:ext uri="{FF2B5EF4-FFF2-40B4-BE49-F238E27FC236}">
                <a16:creationId xmlns:a16="http://schemas.microsoft.com/office/drawing/2014/main" id="{D525950E-E2D5-44E9-99B7-25377F969FE6}"/>
              </a:ext>
            </a:extLst>
          </p:cNvPr>
          <p:cNvSpPr txBox="1"/>
          <p:nvPr/>
        </p:nvSpPr>
        <p:spPr>
          <a:xfrm>
            <a:off x="1331321" y="1011713"/>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42" name="Arc 41"/>
          <p:cNvSpPr/>
          <p:nvPr/>
        </p:nvSpPr>
        <p:spPr>
          <a:xfrm>
            <a:off x="748839" y="3253197"/>
            <a:ext cx="6581902" cy="3125415"/>
          </a:xfrm>
          <a:prstGeom prst="arc">
            <a:avLst>
              <a:gd name="adj1" fmla="val 20455170"/>
              <a:gd name="adj2" fmla="val 1122477"/>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96138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247B3B00-EC7E-41EE-96A7-89CEF03D36D5}"/>
              </a:ext>
            </a:extLst>
          </p:cNvPr>
          <p:cNvSpPr/>
          <p:nvPr/>
        </p:nvSpPr>
        <p:spPr>
          <a:xfrm>
            <a:off x="65860" y="1527700"/>
            <a:ext cx="3546617" cy="3799583"/>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34">
            <a:extLst>
              <a:ext uri="{FF2B5EF4-FFF2-40B4-BE49-F238E27FC236}">
                <a16:creationId xmlns:a16="http://schemas.microsoft.com/office/drawing/2014/main" id="{11924519-F1E6-4E70-9602-AB6E8ED1FD52}"/>
              </a:ext>
            </a:extLst>
          </p:cNvPr>
          <p:cNvSpPr/>
          <p:nvPr/>
        </p:nvSpPr>
        <p:spPr>
          <a:xfrm>
            <a:off x="1081201" y="1910000"/>
            <a:ext cx="1918357" cy="12652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oAutofit/>
          </a:bodyPr>
          <a:lstStyle/>
          <a:p>
            <a:pPr algn="ctr"/>
            <a:endParaRPr lang="en-GB">
              <a:solidFill>
                <a:schemeClr val="tx1"/>
              </a:solidFill>
              <a:latin typeface="Suisse Int'l" panose="020B0504000000000000" pitchFamily="34" charset="77"/>
            </a:endParaRP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27-Feb-18</a:t>
            </a:fld>
            <a:endParaRPr lang="en-GB" dirty="0"/>
          </a:p>
        </p:txBody>
      </p:sp>
      <p:sp>
        <p:nvSpPr>
          <p:cNvPr id="29" name="TextBox 28"/>
          <p:cNvSpPr txBox="1"/>
          <p:nvPr/>
        </p:nvSpPr>
        <p:spPr>
          <a:xfrm>
            <a:off x="906188" y="5333514"/>
            <a:ext cx="6048422" cy="2560320"/>
          </a:xfrm>
          <a:prstGeom prst="rect">
            <a:avLst/>
          </a:prstGeom>
          <a:noFill/>
        </p:spPr>
        <p:txBody>
          <a:bodyPr wrap="square" lIns="0" tIns="0" rIns="0" bIns="0" rtlCol="0">
            <a:noAutofit/>
          </a:bodyPr>
          <a:lstStyle/>
          <a:p>
            <a:pPr algn="l"/>
            <a:r>
              <a:rPr lang="en-GB" dirty="0">
                <a:latin typeface="Suisse Int'l" panose="020B0504000000000000" pitchFamily="34" charset="77"/>
              </a:rPr>
              <a:t>System ID provides an </a:t>
            </a:r>
            <a:r>
              <a:rPr lang="en-GB" u="sng" dirty="0">
                <a:latin typeface="Suisse Int'l" panose="020B0504000000000000" pitchFamily="34" charset="77"/>
              </a:rPr>
              <a:t>accurate</a:t>
            </a:r>
            <a:r>
              <a:rPr lang="en-GB" dirty="0">
                <a:latin typeface="Suisse Int'l" panose="020B0504000000000000" pitchFamily="34" charset="77"/>
              </a:rPr>
              <a:t>, </a:t>
            </a:r>
            <a:r>
              <a:rPr lang="en-GB" u="sng" dirty="0">
                <a:latin typeface="Suisse Int'l" panose="020B0504000000000000" pitchFamily="34" charset="77"/>
              </a:rPr>
              <a:t>simple</a:t>
            </a:r>
            <a:r>
              <a:rPr lang="en-GB" dirty="0">
                <a:latin typeface="Suisse Int'l" panose="020B0504000000000000" pitchFamily="34" charset="77"/>
              </a:rPr>
              <a:t> and </a:t>
            </a:r>
            <a:r>
              <a:rPr lang="en-GB" u="sng" dirty="0">
                <a:latin typeface="Suisse Int'l" panose="020B0504000000000000" pitchFamily="34" charset="77"/>
              </a:rPr>
              <a:t>reliable</a:t>
            </a:r>
            <a:r>
              <a:rPr lang="en-GB" dirty="0">
                <a:latin typeface="Suisse Int'l" panose="020B0504000000000000" pitchFamily="34" charset="77"/>
              </a:rPr>
              <a:t> </a:t>
            </a:r>
          </a:p>
          <a:p>
            <a:pPr algn="l"/>
            <a:r>
              <a:rPr lang="en-GB" dirty="0">
                <a:latin typeface="Suisse Int'l" panose="020B0504000000000000" pitchFamily="34" charset="77"/>
              </a:rPr>
              <a:t>model of the H/C dynamics</a:t>
            </a:r>
            <a:br>
              <a:rPr lang="en-GB" dirty="0">
                <a:latin typeface="Suisse Int'l" panose="020B0504000000000000" pitchFamily="34" charset="77"/>
              </a:rPr>
            </a:br>
            <a:r>
              <a:rPr lang="en-GB" dirty="0">
                <a:latin typeface="Suisse Int'l" panose="020B0504000000000000" pitchFamily="34" charset="77"/>
              </a:rPr>
              <a:t>obtained from </a:t>
            </a:r>
            <a:r>
              <a:rPr lang="en-GB" u="sng" dirty="0">
                <a:latin typeface="Suisse Int'l" panose="020B0504000000000000" pitchFamily="34" charset="77"/>
              </a:rPr>
              <a:t>real</a:t>
            </a:r>
            <a:r>
              <a:rPr lang="en-GB" dirty="0">
                <a:latin typeface="Suisse Int'l" panose="020B0504000000000000" pitchFamily="34" charset="77"/>
              </a:rPr>
              <a:t> flight test data of the </a:t>
            </a:r>
            <a:r>
              <a:rPr lang="en-GB" u="sng" dirty="0">
                <a:latin typeface="Suisse Int'l" panose="020B0504000000000000" pitchFamily="34" charset="77"/>
              </a:rPr>
              <a:t>real</a:t>
            </a:r>
            <a:r>
              <a:rPr lang="en-GB" dirty="0">
                <a:latin typeface="Suisse Int'l" panose="020B0504000000000000" pitchFamily="34" charset="77"/>
              </a:rPr>
              <a:t> H/C</a:t>
            </a:r>
          </a:p>
        </p:txBody>
      </p:sp>
      <p:pic>
        <p:nvPicPr>
          <p:cNvPr id="30" name="Picture 29"/>
          <p:cNvPicPr>
            <a:picLocks noChangeAspect="1"/>
          </p:cNvPicPr>
          <p:nvPr/>
        </p:nvPicPr>
        <p:blipFill rotWithShape="1">
          <a:blip r:embed="rId3"/>
          <a:srcRect l="4882" r="4277"/>
          <a:stretch/>
        </p:blipFill>
        <p:spPr>
          <a:xfrm>
            <a:off x="3690174" y="1255014"/>
            <a:ext cx="5366108" cy="3141027"/>
          </a:xfrm>
          <a:prstGeom prst="rect">
            <a:avLst/>
          </a:prstGeom>
        </p:spPr>
      </p:pic>
      <p:sp>
        <p:nvSpPr>
          <p:cNvPr id="36" name="Arc 35"/>
          <p:cNvSpPr/>
          <p:nvPr/>
        </p:nvSpPr>
        <p:spPr>
          <a:xfrm>
            <a:off x="1824319" y="1007013"/>
            <a:ext cx="2106080" cy="4183862"/>
          </a:xfrm>
          <a:prstGeom prst="arc">
            <a:avLst>
              <a:gd name="adj1" fmla="val 15365335"/>
              <a:gd name="adj2" fmla="val 1159385"/>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p:cNvSpPr txBox="1"/>
          <p:nvPr/>
        </p:nvSpPr>
        <p:spPr>
          <a:xfrm>
            <a:off x="7274350" y="5371948"/>
            <a:ext cx="1936376" cy="138021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GB" b="0" i="0" dirty="0">
                <a:latin typeface="Suisse Int'l" panose="020B0504000000000000" pitchFamily="34" charset="77"/>
              </a:rPr>
              <a:t>LUTs</a:t>
            </a:r>
            <a:endParaRPr lang="en-GB" dirty="0">
              <a:latin typeface="Suisse Int'l" panose="020B0504000000000000" pitchFamily="34" charset="77"/>
            </a:endParaRPr>
          </a:p>
          <a:p>
            <a:pPr marL="285750" indent="-285750" algn="l">
              <a:buFont typeface="Arial" panose="020B0604020202020204" pitchFamily="34" charset="0"/>
              <a:buChar char="•"/>
            </a:pPr>
            <a:r>
              <a:rPr lang="en-GB" dirty="0">
                <a:latin typeface="Suisse Int'l" panose="020B0504000000000000" pitchFamily="34" charset="77"/>
              </a:rPr>
              <a:t>LPV model</a:t>
            </a:r>
          </a:p>
          <a:p>
            <a:pPr marL="285750" indent="-285750" algn="l">
              <a:buFont typeface="Arial" panose="020B0604020202020204" pitchFamily="34" charset="0"/>
              <a:buChar char="•"/>
            </a:pPr>
            <a:r>
              <a:rPr lang="en-GB" dirty="0">
                <a:latin typeface="Suisse Int'l" panose="020B0504000000000000" pitchFamily="34" charset="77"/>
              </a:rPr>
              <a:t>…</a:t>
            </a:r>
          </a:p>
        </p:txBody>
      </p:sp>
      <p:sp>
        <p:nvSpPr>
          <p:cNvPr id="38" name="Right Brace 37"/>
          <p:cNvSpPr/>
          <p:nvPr/>
        </p:nvSpPr>
        <p:spPr>
          <a:xfrm>
            <a:off x="6341421" y="5333514"/>
            <a:ext cx="161364" cy="943458"/>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ight Brace 40"/>
          <p:cNvSpPr/>
          <p:nvPr/>
        </p:nvSpPr>
        <p:spPr>
          <a:xfrm rot="10800000">
            <a:off x="7103243" y="5331196"/>
            <a:ext cx="171107" cy="945776"/>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feld 2">
            <a:extLst>
              <a:ext uri="{FF2B5EF4-FFF2-40B4-BE49-F238E27FC236}">
                <a16:creationId xmlns:a16="http://schemas.microsoft.com/office/drawing/2014/main" id="{7CC2B459-1E83-44A7-A943-FF90A123FFD1}"/>
              </a:ext>
            </a:extLst>
          </p:cNvPr>
          <p:cNvSpPr txBox="1"/>
          <p:nvPr/>
        </p:nvSpPr>
        <p:spPr>
          <a:xfrm>
            <a:off x="2286424" y="3460167"/>
            <a:ext cx="1314450" cy="6340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Equations of Motion</a:t>
            </a:r>
          </a:p>
        </p:txBody>
      </p:sp>
      <p:sp>
        <p:nvSpPr>
          <p:cNvPr id="6" name="Geschweifte Klammer links 5">
            <a:extLst>
              <a:ext uri="{FF2B5EF4-FFF2-40B4-BE49-F238E27FC236}">
                <a16:creationId xmlns:a16="http://schemas.microsoft.com/office/drawing/2014/main" id="{ACD2B24B-D17C-4FAB-B115-11700A1D99BE}"/>
              </a:ext>
            </a:extLst>
          </p:cNvPr>
          <p:cNvSpPr/>
          <p:nvPr/>
        </p:nvSpPr>
        <p:spPr>
          <a:xfrm rot="5400000">
            <a:off x="1700280" y="86186"/>
            <a:ext cx="248077" cy="3131106"/>
          </a:xfrm>
          <a:prstGeom prst="leftBrace">
            <a:avLst/>
          </a:prstGeom>
          <a:ln w="28575">
            <a:solidFill>
              <a:srgbClr val="0070C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a:extLst>
              <a:ext uri="{FF2B5EF4-FFF2-40B4-BE49-F238E27FC236}">
                <a16:creationId xmlns:a16="http://schemas.microsoft.com/office/drawing/2014/main" id="{D525950E-E2D5-44E9-99B7-25377F969FE6}"/>
              </a:ext>
            </a:extLst>
          </p:cNvPr>
          <p:cNvSpPr txBox="1"/>
          <p:nvPr/>
        </p:nvSpPr>
        <p:spPr>
          <a:xfrm>
            <a:off x="1470352" y="973891"/>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21" name="Arc 35">
            <a:extLst>
              <a:ext uri="{FF2B5EF4-FFF2-40B4-BE49-F238E27FC236}">
                <a16:creationId xmlns:a16="http://schemas.microsoft.com/office/drawing/2014/main" id="{EE60CE86-FA29-4532-9167-F3041E71579A}"/>
              </a:ext>
            </a:extLst>
          </p:cNvPr>
          <p:cNvSpPr/>
          <p:nvPr/>
        </p:nvSpPr>
        <p:spPr>
          <a:xfrm flipH="1">
            <a:off x="661882" y="3829293"/>
            <a:ext cx="875688" cy="1778098"/>
          </a:xfrm>
          <a:prstGeom prst="arc">
            <a:avLst>
              <a:gd name="adj1" fmla="val 18922820"/>
              <a:gd name="adj2" fmla="val 4210448"/>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feld 25">
            <a:extLst>
              <a:ext uri="{FF2B5EF4-FFF2-40B4-BE49-F238E27FC236}">
                <a16:creationId xmlns:a16="http://schemas.microsoft.com/office/drawing/2014/main" id="{E0CEA2FC-6F40-46C3-ADAE-B905745C2E85}"/>
              </a:ext>
            </a:extLst>
          </p:cNvPr>
          <p:cNvSpPr txBox="1"/>
          <p:nvPr/>
        </p:nvSpPr>
        <p:spPr>
          <a:xfrm>
            <a:off x="576969" y="3256637"/>
            <a:ext cx="1355794" cy="106847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Aerodynamic, structural and propulsive</a:t>
            </a:r>
            <a:br>
              <a:rPr lang="en-GB" sz="1400" b="0" i="0" dirty="0">
                <a:latin typeface="Suisse Int'l" panose="020B0504000000000000" pitchFamily="34" charset="77"/>
              </a:rPr>
            </a:br>
            <a:r>
              <a:rPr lang="en-GB" sz="1400" b="0" i="0" dirty="0">
                <a:latin typeface="Suisse Int'l" panose="020B0504000000000000" pitchFamily="34" charset="77"/>
              </a:rPr>
              <a:t> H/C model</a:t>
            </a:r>
          </a:p>
        </p:txBody>
      </p:sp>
      <p:sp>
        <p:nvSpPr>
          <p:cNvPr id="19" name="Textfeld 18">
            <a:extLst>
              <a:ext uri="{FF2B5EF4-FFF2-40B4-BE49-F238E27FC236}">
                <a16:creationId xmlns:a16="http://schemas.microsoft.com/office/drawing/2014/main" id="{CED2738B-0CED-46F4-9222-48CEB3C0C272}"/>
              </a:ext>
            </a:extLst>
          </p:cNvPr>
          <p:cNvSpPr txBox="1"/>
          <p:nvPr/>
        </p:nvSpPr>
        <p:spPr>
          <a:xfrm>
            <a:off x="1351746" y="2309044"/>
            <a:ext cx="1123594" cy="426906"/>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Pilot </a:t>
            </a:r>
            <a:br>
              <a:rPr lang="en-GB" sz="1400" b="0" i="0" dirty="0">
                <a:latin typeface="Suisse Int'l" panose="020B0504000000000000" pitchFamily="34" charset="77"/>
              </a:rPr>
            </a:br>
            <a:r>
              <a:rPr lang="en-GB" sz="1400" b="0" i="0" dirty="0">
                <a:latin typeface="Suisse Int'l" panose="020B0504000000000000" pitchFamily="34" charset="77"/>
              </a:rPr>
              <a:t>inputs</a:t>
            </a:r>
          </a:p>
        </p:txBody>
      </p:sp>
      <p:sp>
        <p:nvSpPr>
          <p:cNvPr id="20" name="Geschweifte Klammer links 19">
            <a:extLst>
              <a:ext uri="{FF2B5EF4-FFF2-40B4-BE49-F238E27FC236}">
                <a16:creationId xmlns:a16="http://schemas.microsoft.com/office/drawing/2014/main" id="{364D9391-A506-48B1-9BA4-7E3F0BC9021F}"/>
              </a:ext>
            </a:extLst>
          </p:cNvPr>
          <p:cNvSpPr/>
          <p:nvPr/>
        </p:nvSpPr>
        <p:spPr>
          <a:xfrm>
            <a:off x="1979718" y="2007794"/>
            <a:ext cx="174229" cy="112258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3A14A3E-743F-4380-8087-A7275F3A55D5}"/>
                  </a:ext>
                </a:extLst>
              </p:cNvPr>
              <p:cNvSpPr txBox="1"/>
              <p:nvPr/>
            </p:nvSpPr>
            <p:spPr>
              <a:xfrm>
                <a:off x="2078607" y="1977564"/>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𝑝𝑒𝑑</m:t>
                          </m:r>
                        </m:sub>
                      </m:sSub>
                    </m:oMath>
                  </m:oMathPara>
                </a14:m>
                <a:endParaRPr lang="es-ES" b="0" i="0" dirty="0">
                  <a:latin typeface="Suisse Int'l" panose="020B0504000000000000" pitchFamily="34" charset="77"/>
                </a:endParaRPr>
              </a:p>
              <a:p>
                <a:pPr algn="l"/>
                <a:endParaRPr lang="en-GB" b="0" i="0" dirty="0">
                  <a:latin typeface="Suisse Int'l" panose="020B0504000000000000" pitchFamily="34" charset="77"/>
                </a:endParaRPr>
              </a:p>
            </p:txBody>
          </p:sp>
        </mc:Choice>
        <mc:Fallback xmlns="">
          <p:sp>
            <p:nvSpPr>
              <p:cNvPr id="23" name="Textfeld 22">
                <a:extLst>
                  <a:ext uri="{FF2B5EF4-FFF2-40B4-BE49-F238E27FC236}">
                    <a16:creationId xmlns:a16="http://schemas.microsoft.com/office/drawing/2014/main" id="{93A14A3E-743F-4380-8087-A7275F3A55D5}"/>
                  </a:ext>
                </a:extLst>
              </p:cNvPr>
              <p:cNvSpPr txBox="1">
                <a:spLocks noRot="1" noChangeAspect="1" noMove="1" noResize="1" noEditPoints="1" noAdjustHandles="1" noChangeArrowheads="1" noChangeShapeType="1" noTextEdit="1"/>
              </p:cNvSpPr>
              <p:nvPr/>
            </p:nvSpPr>
            <p:spPr>
              <a:xfrm>
                <a:off x="2078607" y="1977564"/>
                <a:ext cx="914400" cy="914400"/>
              </a:xfrm>
              <a:prstGeom prst="rect">
                <a:avLst/>
              </a:prstGeom>
              <a:blipFill>
                <a:blip r:embed="rId4"/>
                <a:stretch>
                  <a:fillRect b="-31333"/>
                </a:stretch>
              </a:blipFill>
            </p:spPr>
            <p:txBody>
              <a:bodyPr/>
              <a:lstStyle/>
              <a:p>
                <a:r>
                  <a:rPr lang="en-GB">
                    <a:noFill/>
                  </a:rPr>
                  <a:t> </a:t>
                </a:r>
              </a:p>
            </p:txBody>
          </p:sp>
        </mc:Fallback>
      </mc:AlternateContent>
      <p:cxnSp>
        <p:nvCxnSpPr>
          <p:cNvPr id="39" name="Straight Arrow Connector 31">
            <a:extLst>
              <a:ext uri="{FF2B5EF4-FFF2-40B4-BE49-F238E27FC236}">
                <a16:creationId xmlns:a16="http://schemas.microsoft.com/office/drawing/2014/main" id="{26C40155-A541-48E5-AAF6-64C2FA31132E}"/>
              </a:ext>
            </a:extLst>
          </p:cNvPr>
          <p:cNvCxnSpPr>
            <a:cxnSpLocks/>
            <a:stCxn id="3" idx="1"/>
            <a:endCxn id="26" idx="3"/>
          </p:cNvCxnSpPr>
          <p:nvPr/>
        </p:nvCxnSpPr>
        <p:spPr>
          <a:xfrm flipH="1">
            <a:off x="1932763" y="3777175"/>
            <a:ext cx="353661" cy="13698"/>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Geschweifte Klammer links 43">
            <a:extLst>
              <a:ext uri="{FF2B5EF4-FFF2-40B4-BE49-F238E27FC236}">
                <a16:creationId xmlns:a16="http://schemas.microsoft.com/office/drawing/2014/main" id="{B4F0A06B-2BBB-4C94-9523-9D9EF580A4BD}"/>
              </a:ext>
            </a:extLst>
          </p:cNvPr>
          <p:cNvSpPr/>
          <p:nvPr/>
        </p:nvSpPr>
        <p:spPr>
          <a:xfrm rot="5400000">
            <a:off x="1953616" y="3572308"/>
            <a:ext cx="204951" cy="173997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01E04A84-E8AE-4733-B6D2-697F16A5C91A}"/>
                  </a:ext>
                </a:extLst>
              </p:cNvPr>
              <p:cNvSpPr txBox="1"/>
              <p:nvPr/>
            </p:nvSpPr>
            <p:spPr>
              <a:xfrm>
                <a:off x="1186104" y="4553848"/>
                <a:ext cx="1846977" cy="600848"/>
              </a:xfrm>
              <a:prstGeom prst="rect">
                <a:avLst/>
              </a:prstGeom>
              <a:noFill/>
            </p:spPr>
            <p:txBody>
              <a:bodyPr wrap="none" lIns="0" tIns="0" rIns="0" bIns="0" rtlCol="0">
                <a:noAutofit/>
              </a:bodyPr>
              <a:lstStyle/>
              <a:p>
                <a:r>
                  <a:rPr lang="en-US" b="0" dirty="0"/>
                  <a:t>Forces: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r>
                  <a:rPr lang="en-US" b="0" i="1" dirty="0">
                    <a:latin typeface="Cambria Math" panose="02040503050406030204" pitchFamily="18" charset="0"/>
                  </a:rPr>
                  <a:t/>
                </a:r>
                <a:br>
                  <a:rPr lang="en-US" b="0" i="1" dirty="0">
                    <a:latin typeface="Cambria Math" panose="02040503050406030204" pitchFamily="18" charset="0"/>
                  </a:rPr>
                </a:br>
                <a:r>
                  <a:rPr lang="en-US" b="0" dirty="0">
                    <a:latin typeface="Cambria Math" panose="02040503050406030204" pitchFamily="18" charset="0"/>
                  </a:rPr>
                  <a:t>Moments: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b="0" i="0" dirty="0">
                    <a:latin typeface="Suisse Int'l" panose="020B0504000000000000" pitchFamily="34" charset="77"/>
                  </a:rPr>
                  <a:t/>
                </a:r>
                <a:br>
                  <a:rPr lang="en-US" b="0" i="0" dirty="0">
                    <a:latin typeface="Suisse Int'l" panose="020B0504000000000000" pitchFamily="34" charset="77"/>
                  </a:rPr>
                </a:br>
                <a:endParaRPr lang="en-US" b="0" i="0" dirty="0">
                  <a:latin typeface="Suisse Int'l" panose="020B0504000000000000" pitchFamily="34" charset="77"/>
                </a:endParaRPr>
              </a:p>
            </p:txBody>
          </p:sp>
        </mc:Choice>
        <mc:Fallback xmlns="">
          <p:sp>
            <p:nvSpPr>
              <p:cNvPr id="45" name="Textfeld 44">
                <a:extLst>
                  <a:ext uri="{FF2B5EF4-FFF2-40B4-BE49-F238E27FC236}">
                    <a16:creationId xmlns:a16="http://schemas.microsoft.com/office/drawing/2014/main" id="{01E04A84-E8AE-4733-B6D2-697F16A5C91A}"/>
                  </a:ext>
                </a:extLst>
              </p:cNvPr>
              <p:cNvSpPr txBox="1">
                <a:spLocks noRot="1" noChangeAspect="1" noMove="1" noResize="1" noEditPoints="1" noAdjustHandles="1" noChangeArrowheads="1" noChangeShapeType="1" noTextEdit="1"/>
              </p:cNvSpPr>
              <p:nvPr/>
            </p:nvSpPr>
            <p:spPr>
              <a:xfrm>
                <a:off x="1186104" y="4553848"/>
                <a:ext cx="1846977" cy="600848"/>
              </a:xfrm>
              <a:prstGeom prst="rect">
                <a:avLst/>
              </a:prstGeom>
              <a:blipFill>
                <a:blip r:embed="rId5"/>
                <a:stretch>
                  <a:fillRect l="-7921" t="-13131" b="-13131"/>
                </a:stretch>
              </a:blipFill>
            </p:spPr>
            <p:txBody>
              <a:bodyPr/>
              <a:lstStyle/>
              <a:p>
                <a:r>
                  <a:rPr lang="en-GB">
                    <a:noFill/>
                  </a:rPr>
                  <a:t> </a:t>
                </a:r>
              </a:p>
            </p:txBody>
          </p:sp>
        </mc:Fallback>
      </mc:AlternateContent>
      <p:sp>
        <p:nvSpPr>
          <p:cNvPr id="46" name="Arc 35">
            <a:extLst>
              <a:ext uri="{FF2B5EF4-FFF2-40B4-BE49-F238E27FC236}">
                <a16:creationId xmlns:a16="http://schemas.microsoft.com/office/drawing/2014/main" id="{EDA256F2-F4E0-42FD-92FA-BF61EC14BD2D}"/>
              </a:ext>
            </a:extLst>
          </p:cNvPr>
          <p:cNvSpPr/>
          <p:nvPr/>
        </p:nvSpPr>
        <p:spPr>
          <a:xfrm flipH="1" flipV="1">
            <a:off x="3368425" y="3304263"/>
            <a:ext cx="2923841" cy="1199130"/>
          </a:xfrm>
          <a:prstGeom prst="arc">
            <a:avLst>
              <a:gd name="adj1" fmla="val 11647274"/>
              <a:gd name="adj2" fmla="val 21578000"/>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Rechteck 46">
            <a:extLst>
              <a:ext uri="{FF2B5EF4-FFF2-40B4-BE49-F238E27FC236}">
                <a16:creationId xmlns:a16="http://schemas.microsoft.com/office/drawing/2014/main" id="{F96EB43C-78B8-4730-BD07-80DAAB80927E}"/>
              </a:ext>
            </a:extLst>
          </p:cNvPr>
          <p:cNvSpPr/>
          <p:nvPr/>
        </p:nvSpPr>
        <p:spPr>
          <a:xfrm>
            <a:off x="3690174" y="1393173"/>
            <a:ext cx="5360686" cy="3002868"/>
          </a:xfrm>
          <a:prstGeom prst="rect">
            <a:avLst/>
          </a:prstGeom>
          <a:solidFill>
            <a:srgbClr val="47855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9" name="Straight Arrow Connector 31">
            <a:extLst>
              <a:ext uri="{FF2B5EF4-FFF2-40B4-BE49-F238E27FC236}">
                <a16:creationId xmlns:a16="http://schemas.microsoft.com/office/drawing/2014/main" id="{5B810004-CD4B-4A34-9A7D-4DA8D6494366}"/>
              </a:ext>
            </a:extLst>
          </p:cNvPr>
          <p:cNvCxnSpPr>
            <a:cxnSpLocks/>
          </p:cNvCxnSpPr>
          <p:nvPr/>
        </p:nvCxnSpPr>
        <p:spPr>
          <a:xfrm flipV="1">
            <a:off x="1829567" y="1722854"/>
            <a:ext cx="0" cy="310972"/>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E4259FB-36D9-684C-95F0-18535CB57C6B}"/>
              </a:ext>
            </a:extLst>
          </p:cNvPr>
          <p:cNvSpPr txBox="1">
            <a:spLocks/>
          </p:cNvSpPr>
          <p:nvPr/>
        </p:nvSpPr>
        <p:spPr>
          <a:xfrm>
            <a:off x="504000" y="392724"/>
            <a:ext cx="6523643" cy="472431"/>
          </a:xfrm>
          <a:prstGeom prst="rect">
            <a:avLst/>
          </a:prstGeom>
        </p:spPr>
        <p:txBody>
          <a:bodyPr vert="horz" lIns="0" tIns="0" rIns="0" bIns="0" rtlCol="0" anchor="b">
            <a:noAutofit/>
          </a:bodyPr>
          <a:lstStyle>
            <a:lvl1pPr algn="l" defTabSz="914400" rtl="0" eaLnBrk="1" latinLnBrk="0" hangingPunct="1">
              <a:lnSpc>
                <a:spcPts val="2400"/>
              </a:lnSpc>
              <a:spcBef>
                <a:spcPct val="0"/>
              </a:spcBef>
              <a:buNone/>
              <a:defRPr sz="2000" b="1" i="0" kern="1200">
                <a:solidFill>
                  <a:schemeClr val="tx1"/>
                </a:solidFill>
                <a:latin typeface="Arial"/>
                <a:ea typeface="+mj-ea"/>
                <a:cs typeface="Arial"/>
              </a:defRPr>
            </a:lvl1pPr>
          </a:lstStyle>
          <a:p>
            <a:r>
              <a:rPr lang="en-GB" dirty="0"/>
              <a:t>Aircraft Simulation </a:t>
            </a:r>
            <a:r>
              <a:rPr lang="en-GB"/>
              <a:t>– Aircraft SID </a:t>
            </a:r>
            <a:r>
              <a:rPr lang="en-GB" dirty="0"/>
              <a:t>approach</a:t>
            </a:r>
          </a:p>
        </p:txBody>
      </p:sp>
      <p:cxnSp>
        <p:nvCxnSpPr>
          <p:cNvPr id="12" name="Straight Arrow Connector 11"/>
          <p:cNvCxnSpPr>
            <a:cxnSpLocks/>
          </p:cNvCxnSpPr>
          <p:nvPr/>
        </p:nvCxnSpPr>
        <p:spPr>
          <a:xfrm flipV="1">
            <a:off x="2061321" y="3783305"/>
            <a:ext cx="0" cy="556515"/>
          </a:xfrm>
          <a:prstGeom prst="straightConnector1">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33" name="Left Brace 24">
            <a:extLst>
              <a:ext uri="{FF2B5EF4-FFF2-40B4-BE49-F238E27FC236}">
                <a16:creationId xmlns:a16="http://schemas.microsoft.com/office/drawing/2014/main" id="{7FB70BD5-A673-4579-8403-B6CFBFA9FDB2}"/>
              </a:ext>
            </a:extLst>
          </p:cNvPr>
          <p:cNvSpPr/>
          <p:nvPr/>
        </p:nvSpPr>
        <p:spPr>
          <a:xfrm>
            <a:off x="335500" y="1906675"/>
            <a:ext cx="192719" cy="3248022"/>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TextBox 27">
            <a:extLst>
              <a:ext uri="{FF2B5EF4-FFF2-40B4-BE49-F238E27FC236}">
                <a16:creationId xmlns:a16="http://schemas.microsoft.com/office/drawing/2014/main" id="{A54CBC7C-A233-43DA-8FF8-0237E63177A2}"/>
              </a:ext>
            </a:extLst>
          </p:cNvPr>
          <p:cNvSpPr txBox="1"/>
          <p:nvPr/>
        </p:nvSpPr>
        <p:spPr>
          <a:xfrm>
            <a:off x="77117" y="2264688"/>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cxnSp>
        <p:nvCxnSpPr>
          <p:cNvPr id="32" name="Straight Arrow Connector 31"/>
          <p:cNvCxnSpPr>
            <a:cxnSpLocks/>
            <a:stCxn id="26" idx="0"/>
          </p:cNvCxnSpPr>
          <p:nvPr/>
        </p:nvCxnSpPr>
        <p:spPr>
          <a:xfrm flipV="1">
            <a:off x="1254866" y="2802177"/>
            <a:ext cx="215486" cy="454460"/>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578590" y="5804084"/>
            <a:ext cx="419586" cy="1159"/>
          </a:xfrm>
          <a:prstGeom prst="straightConnector1">
            <a:avLst/>
          </a:prstGeom>
          <a:ln w="22225">
            <a:solidFill>
              <a:schemeClr val="tx2"/>
            </a:solidFill>
            <a:roun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08268" y="5327283"/>
            <a:ext cx="609263" cy="421566"/>
          </a:xfrm>
          <a:prstGeom prst="rect">
            <a:avLst/>
          </a:prstGeom>
          <a:noFill/>
        </p:spPr>
        <p:txBody>
          <a:bodyPr wrap="square" lIns="0" tIns="0" rIns="0" bIns="0" rtlCol="0">
            <a:noAutofit/>
          </a:bodyPr>
          <a:lstStyle/>
          <a:p>
            <a:r>
              <a:rPr lang="en-GB" sz="1400" b="0" i="0" dirty="0">
                <a:latin typeface="Suisse Int'l" panose="020B0504000000000000" pitchFamily="34" charset="77"/>
              </a:rPr>
              <a:t>In the</a:t>
            </a:r>
            <a:br>
              <a:rPr lang="en-GB" sz="1400" b="0" i="0" dirty="0">
                <a:latin typeface="Suisse Int'l" panose="020B0504000000000000" pitchFamily="34" charset="77"/>
              </a:rPr>
            </a:br>
            <a:r>
              <a:rPr lang="en-GB" sz="1400" b="0" i="0" dirty="0">
                <a:latin typeface="Suisse Int'l" panose="020B0504000000000000" pitchFamily="34" charset="77"/>
              </a:rPr>
              <a:t>form of</a:t>
            </a:r>
          </a:p>
        </p:txBody>
      </p:sp>
    </p:spTree>
    <p:extLst>
      <p:ext uri="{BB962C8B-B14F-4D97-AF65-F5344CB8AC3E}">
        <p14:creationId xmlns:p14="http://schemas.microsoft.com/office/powerpoint/2010/main" val="4186321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R/C Model vs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27-Feb-18</a:t>
            </a:fld>
            <a:endParaRPr lang="en-GB" dirty="0"/>
          </a:p>
        </p:txBody>
      </p:sp>
      <p:sp>
        <p:nvSpPr>
          <p:cNvPr id="9" name="Rectangle 8"/>
          <p:cNvSpPr/>
          <p:nvPr/>
        </p:nvSpPr>
        <p:spPr>
          <a:xfrm>
            <a:off x="571455" y="979000"/>
            <a:ext cx="3810045" cy="53209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18100" y="966401"/>
            <a:ext cx="3842172" cy="533359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02133" y="1434001"/>
            <a:ext cx="3388867" cy="2400657"/>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dirty="0"/>
              <a:t>High accuracy</a:t>
            </a:r>
          </a:p>
          <a:p>
            <a:pPr marL="285750" indent="-285750">
              <a:buFont typeface="Arial" panose="020B0604020202020204" pitchFamily="34" charset="0"/>
              <a:buChar char="•"/>
            </a:pPr>
            <a:r>
              <a:rPr lang="en-GB" sz="1500" dirty="0"/>
              <a:t>Validation -&gt; </a:t>
            </a:r>
            <a:r>
              <a:rPr lang="en-GB" sz="1500" u="sng" dirty="0"/>
              <a:t>instantaneous</a:t>
            </a:r>
          </a:p>
          <a:p>
            <a:pPr marL="285750" indent="-285750">
              <a:buFont typeface="Arial" panose="020B0604020202020204" pitchFamily="34" charset="0"/>
              <a:buChar char="•"/>
            </a:pPr>
            <a:r>
              <a:rPr lang="en-GB" sz="1500" dirty="0"/>
              <a:t>Non-linear flight dynamics</a:t>
            </a:r>
          </a:p>
          <a:p>
            <a:pPr marL="285750" indent="-285750">
              <a:buFont typeface="Arial" panose="020B0604020202020204" pitchFamily="34" charset="0"/>
              <a:buChar char="•"/>
            </a:pPr>
            <a:r>
              <a:rPr lang="en-GB" sz="1500" dirty="0"/>
              <a:t>Transient flight conditions</a:t>
            </a:r>
          </a:p>
          <a:p>
            <a:pPr marL="285750" indent="-285750">
              <a:buFont typeface="Arial" panose="020B0604020202020204" pitchFamily="34" charset="0"/>
              <a:buChar char="•"/>
            </a:pPr>
            <a:r>
              <a:rPr lang="en-GB" sz="1500" dirty="0"/>
              <a:t>Real-time dynamic modelling</a:t>
            </a:r>
          </a:p>
          <a:p>
            <a:pPr marL="285750" indent="-285750">
              <a:buFont typeface="Arial" panose="020B0604020202020204" pitchFamily="34" charset="0"/>
              <a:buChar char="•"/>
            </a:pPr>
            <a:r>
              <a:rPr lang="en-GB" sz="1500" dirty="0"/>
              <a:t>Account for aeroelastic effects</a:t>
            </a:r>
          </a:p>
          <a:p>
            <a:r>
              <a:rPr lang="en-GB" sz="1500" u="sng" dirty="0"/>
              <a:t>Drawbacks</a:t>
            </a:r>
            <a:r>
              <a:rPr lang="en-GB" sz="1500" dirty="0"/>
              <a:t>:</a:t>
            </a:r>
          </a:p>
          <a:p>
            <a:pPr marL="285750" indent="-285750">
              <a:buFont typeface="Arial" panose="020B0604020202020204" pitchFamily="34" charset="0"/>
              <a:buChar char="•"/>
            </a:pPr>
            <a:r>
              <a:rPr lang="en-GB" sz="1500" dirty="0"/>
              <a:t>Depend on flight test data availability and dedicated flight manoeuvres</a:t>
            </a:r>
          </a:p>
        </p:txBody>
      </p:sp>
      <p:sp>
        <p:nvSpPr>
          <p:cNvPr id="12" name="Rectangle 11"/>
          <p:cNvSpPr/>
          <p:nvPr/>
        </p:nvSpPr>
        <p:spPr>
          <a:xfrm>
            <a:off x="4939466" y="1590977"/>
            <a:ext cx="3940931"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dirty="0"/>
              <a:t>Not dependent on flight test </a:t>
            </a:r>
            <a:r>
              <a:rPr lang="en-GB" sz="1500" dirty="0" smtClean="0"/>
              <a:t>data</a:t>
            </a:r>
          </a:p>
          <a:p>
            <a:pPr marL="285750" indent="-285750">
              <a:buFont typeface="Arial" panose="020B0604020202020204" pitchFamily="34" charset="0"/>
              <a:buChar char="•"/>
            </a:pPr>
            <a:r>
              <a:rPr lang="en-GB" sz="1500" dirty="0" smtClean="0"/>
              <a:t>Model complexity adjustable:</a:t>
            </a:r>
            <a:br>
              <a:rPr lang="en-GB" sz="1500" dirty="0" smtClean="0"/>
            </a:br>
            <a:r>
              <a:rPr lang="en-GB" sz="1500" dirty="0" smtClean="0"/>
              <a:t>Full aeroelastic -&gt; </a:t>
            </a:r>
            <a:r>
              <a:rPr lang="en-GB" sz="1500" dirty="0" err="1" smtClean="0"/>
              <a:t>loads&amp;dynamics</a:t>
            </a:r>
            <a:r>
              <a:rPr lang="en-GB" sz="1500" dirty="0" smtClean="0"/>
              <a:t/>
            </a:r>
            <a:br>
              <a:rPr lang="en-GB" sz="1500" dirty="0" smtClean="0"/>
            </a:br>
            <a:r>
              <a:rPr lang="en-GB" sz="1500" dirty="0" smtClean="0"/>
              <a:t>Rigid</a:t>
            </a:r>
            <a:r>
              <a:rPr lang="en-GB" sz="1500" dirty="0"/>
              <a:t> -&gt; </a:t>
            </a:r>
            <a:r>
              <a:rPr lang="en-GB" sz="1500" dirty="0" smtClean="0"/>
              <a:t>flight mechanics </a:t>
            </a:r>
            <a:endParaRPr lang="en-GB" sz="1500" dirty="0"/>
          </a:p>
          <a:p>
            <a:r>
              <a:rPr lang="en-GB" sz="1500" u="sng" dirty="0"/>
              <a:t>Drawbacks</a:t>
            </a:r>
            <a:r>
              <a:rPr lang="en-GB" sz="1500" dirty="0"/>
              <a:t>:</a:t>
            </a:r>
          </a:p>
          <a:p>
            <a:pPr marL="285750" indent="-285750">
              <a:buFont typeface="Arial" panose="020B0604020202020204" pitchFamily="34" charset="0"/>
              <a:buChar char="•"/>
            </a:pPr>
            <a:r>
              <a:rPr lang="en-GB" sz="1500" dirty="0"/>
              <a:t>Validation -&gt; </a:t>
            </a:r>
            <a:r>
              <a:rPr lang="en-GB" sz="1500" u="sng" dirty="0" smtClean="0"/>
              <a:t>complicated</a:t>
            </a:r>
          </a:p>
          <a:p>
            <a:pPr marL="285750" indent="-285750">
              <a:buFont typeface="Arial" panose="020B0604020202020204" pitchFamily="34" charset="0"/>
              <a:buChar char="•"/>
            </a:pPr>
            <a:r>
              <a:rPr lang="en-GB" sz="1500" dirty="0" smtClean="0"/>
              <a:t>Full aeroelastic model -&gt; </a:t>
            </a:r>
            <a:r>
              <a:rPr lang="en-GB" sz="1500" u="sng" dirty="0"/>
              <a:t>complicated</a:t>
            </a:r>
            <a:endParaRPr lang="en-GB" sz="1500" u="sng" dirty="0"/>
          </a:p>
          <a:p>
            <a:pPr marL="285750" indent="-285750">
              <a:buFont typeface="Arial" panose="020B0604020202020204" pitchFamily="34" charset="0"/>
              <a:buChar char="•"/>
            </a:pPr>
            <a:r>
              <a:rPr lang="en-GB" sz="1500" dirty="0"/>
              <a:t>Internal parameters hard to properly be tuned</a:t>
            </a:r>
          </a:p>
          <a:p>
            <a:pPr marL="285750" indent="-285750">
              <a:buFont typeface="Arial" panose="020B0604020202020204" pitchFamily="34" charset="0"/>
              <a:buChar char="•"/>
            </a:pPr>
            <a:endParaRPr lang="en-GB" sz="1500" dirty="0"/>
          </a:p>
        </p:txBody>
      </p:sp>
      <p:sp>
        <p:nvSpPr>
          <p:cNvPr id="6" name="Rectangle 5"/>
          <p:cNvSpPr/>
          <p:nvPr/>
        </p:nvSpPr>
        <p:spPr>
          <a:xfrm>
            <a:off x="5578749" y="1048857"/>
            <a:ext cx="2126993" cy="369332"/>
          </a:xfrm>
          <a:prstGeom prst="rect">
            <a:avLst/>
          </a:prstGeom>
        </p:spPr>
        <p:txBody>
          <a:bodyPr wrap="none">
            <a:spAutoFit/>
          </a:bodyPr>
          <a:lstStyle/>
          <a:p>
            <a:r>
              <a:rPr lang="en-GB" b="1" dirty="0" err="1"/>
              <a:t>FlightLab</a:t>
            </a:r>
            <a:r>
              <a:rPr lang="en-GB" b="1" dirty="0"/>
              <a:t> H/C model</a:t>
            </a:r>
          </a:p>
        </p:txBody>
      </p:sp>
      <p:sp>
        <p:nvSpPr>
          <p:cNvPr id="13" name="Rectangle 12"/>
          <p:cNvSpPr/>
          <p:nvPr/>
        </p:nvSpPr>
        <p:spPr>
          <a:xfrm>
            <a:off x="1066685" y="1045972"/>
            <a:ext cx="2722092" cy="369332"/>
          </a:xfrm>
          <a:prstGeom prst="rect">
            <a:avLst/>
          </a:prstGeom>
        </p:spPr>
        <p:txBody>
          <a:bodyPr wrap="none">
            <a:spAutoFit/>
          </a:bodyPr>
          <a:lstStyle/>
          <a:p>
            <a:pPr algn="ctr"/>
            <a:r>
              <a:rPr lang="en-GB" b="1" dirty="0"/>
              <a:t>H/C model from System ID</a:t>
            </a:r>
          </a:p>
        </p:txBody>
      </p:sp>
      <p:sp>
        <p:nvSpPr>
          <p:cNvPr id="14" name="Down Arrow 13"/>
          <p:cNvSpPr/>
          <p:nvPr/>
        </p:nvSpPr>
        <p:spPr>
          <a:xfrm>
            <a:off x="6377823" y="3759344"/>
            <a:ext cx="281896" cy="258942"/>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5144248" y="3976276"/>
            <a:ext cx="3236466" cy="1077218"/>
          </a:xfrm>
          <a:prstGeom prst="rect">
            <a:avLst/>
          </a:prstGeom>
        </p:spPr>
        <p:txBody>
          <a:bodyPr wrap="square">
            <a:spAutoFit/>
          </a:bodyPr>
          <a:lstStyle/>
          <a:p>
            <a:r>
              <a:rPr lang="en-GB" sz="1600" b="1" dirty="0"/>
              <a:t>Best use: </a:t>
            </a:r>
            <a:r>
              <a:rPr lang="en-GB" sz="1600" b="1" dirty="0" smtClean="0"/>
              <a:t>Prediction of H/C:</a:t>
            </a:r>
          </a:p>
          <a:p>
            <a:r>
              <a:rPr lang="en-GB" sz="1600" b="1" dirty="0" smtClean="0"/>
              <a:t>	- Loads</a:t>
            </a:r>
          </a:p>
          <a:p>
            <a:r>
              <a:rPr lang="en-GB" sz="1600" b="1" dirty="0" smtClean="0"/>
              <a:t>	- </a:t>
            </a:r>
            <a:r>
              <a:rPr lang="en-GB" sz="1600" b="1" dirty="0" smtClean="0"/>
              <a:t>Rotor dynamics 	</a:t>
            </a:r>
          </a:p>
          <a:p>
            <a:r>
              <a:rPr lang="en-GB" sz="1600" b="1" dirty="0" smtClean="0"/>
              <a:t>	- Performance 	</a:t>
            </a:r>
            <a:endParaRPr lang="en-GB" sz="1600" b="1" dirty="0"/>
          </a:p>
        </p:txBody>
      </p:sp>
      <p:sp>
        <p:nvSpPr>
          <p:cNvPr id="16" name="Rectangle 15"/>
          <p:cNvSpPr/>
          <p:nvPr/>
        </p:nvSpPr>
        <p:spPr>
          <a:xfrm>
            <a:off x="790908" y="4126559"/>
            <a:ext cx="3826810" cy="1077218"/>
          </a:xfrm>
          <a:prstGeom prst="rect">
            <a:avLst/>
          </a:prstGeom>
        </p:spPr>
        <p:txBody>
          <a:bodyPr wrap="square">
            <a:spAutoFit/>
          </a:bodyPr>
          <a:lstStyle/>
          <a:p>
            <a:r>
              <a:rPr lang="en-GB" sz="1600" b="1" dirty="0"/>
              <a:t>Best use: Dynamic model of </a:t>
            </a:r>
            <a:r>
              <a:rPr lang="en-GB" sz="1600" b="1" dirty="0" smtClean="0"/>
              <a:t>the </a:t>
            </a:r>
            <a:r>
              <a:rPr lang="en-GB" sz="1600" b="1" dirty="0"/>
              <a:t>real </a:t>
            </a:r>
            <a:r>
              <a:rPr lang="en-GB" sz="1600" b="1" dirty="0" smtClean="0"/>
              <a:t>H/C:</a:t>
            </a:r>
            <a:br>
              <a:rPr lang="en-GB" sz="1600" b="1" dirty="0" smtClean="0"/>
            </a:br>
            <a:r>
              <a:rPr lang="en-GB" sz="1600" b="1" dirty="0" smtClean="0"/>
              <a:t>	- FCS design</a:t>
            </a:r>
            <a:br>
              <a:rPr lang="en-GB" sz="1600" b="1" dirty="0" smtClean="0"/>
            </a:br>
            <a:r>
              <a:rPr lang="en-GB" sz="1600" b="1" dirty="0" smtClean="0"/>
              <a:t>	- Handling qualities</a:t>
            </a:r>
            <a:br>
              <a:rPr lang="en-GB" sz="1600" b="1" dirty="0" smtClean="0"/>
            </a:br>
            <a:r>
              <a:rPr lang="en-GB" sz="1600" b="1" dirty="0" smtClean="0"/>
              <a:t>	- Simulator development</a:t>
            </a:r>
            <a:endParaRPr lang="en-GB" sz="1600" b="1" dirty="0"/>
          </a:p>
        </p:txBody>
      </p:sp>
      <p:sp>
        <p:nvSpPr>
          <p:cNvPr id="17" name="Down Arrow 16"/>
          <p:cNvSpPr/>
          <p:nvPr/>
        </p:nvSpPr>
        <p:spPr>
          <a:xfrm>
            <a:off x="2461398" y="3803133"/>
            <a:ext cx="281896" cy="311618"/>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own Arrow 17"/>
          <p:cNvSpPr/>
          <p:nvPr/>
        </p:nvSpPr>
        <p:spPr>
          <a:xfrm rot="16200000">
            <a:off x="583260" y="4168762"/>
            <a:ext cx="281896" cy="24098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Down Arrow 18"/>
          <p:cNvSpPr/>
          <p:nvPr/>
        </p:nvSpPr>
        <p:spPr>
          <a:xfrm rot="16200000">
            <a:off x="4918818" y="4005786"/>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4718100" y="9783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55802" y="9790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35573" y="5195975"/>
            <a:ext cx="1455460" cy="968584"/>
          </a:xfrm>
          <a:prstGeom prst="rect">
            <a:avLst/>
          </a:prstGeom>
        </p:spPr>
      </p:pic>
      <p:pic>
        <p:nvPicPr>
          <p:cNvPr id="26" name="Picture 25"/>
          <p:cNvPicPr>
            <a:picLocks noChangeAspect="1"/>
          </p:cNvPicPr>
          <p:nvPr/>
        </p:nvPicPr>
        <p:blipFill>
          <a:blip r:embed="rId4"/>
          <a:stretch>
            <a:fillRect/>
          </a:stretch>
        </p:blipFill>
        <p:spPr>
          <a:xfrm>
            <a:off x="5681217" y="5020893"/>
            <a:ext cx="1859894" cy="1208362"/>
          </a:xfrm>
          <a:prstGeom prst="rect">
            <a:avLst/>
          </a:prstGeom>
        </p:spPr>
      </p:pic>
      <p:pic>
        <p:nvPicPr>
          <p:cNvPr id="27" name="Picture 26"/>
          <p:cNvPicPr>
            <a:picLocks noChangeAspect="1"/>
          </p:cNvPicPr>
          <p:nvPr/>
        </p:nvPicPr>
        <p:blipFill rotWithShape="1">
          <a:blip r:embed="rId5" cstate="hqprint">
            <a:extLst>
              <a:ext uri="{28A0092B-C50C-407E-A947-70E740481C1C}">
                <a14:useLocalDpi xmlns:a14="http://schemas.microsoft.com/office/drawing/2010/main" val="0"/>
              </a:ext>
            </a:extLst>
          </a:blip>
          <a:srcRect l="13056" t="34259" r="71944" b="41667"/>
          <a:stretch/>
        </p:blipFill>
        <p:spPr>
          <a:xfrm rot="5400000">
            <a:off x="1109887" y="5045535"/>
            <a:ext cx="1054628" cy="1269464"/>
          </a:xfrm>
          <a:prstGeom prst="rect">
            <a:avLst/>
          </a:prstGeom>
        </p:spPr>
      </p:pic>
    </p:spTree>
    <p:extLst>
      <p:ext uri="{BB962C8B-B14F-4D97-AF65-F5344CB8AC3E}">
        <p14:creationId xmlns:p14="http://schemas.microsoft.com/office/powerpoint/2010/main" val="267858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27-Feb-18</a:t>
            </a:fld>
            <a:endParaRPr lang="en-GB" dirty="0"/>
          </a:p>
        </p:txBody>
      </p:sp>
      <p:sp>
        <p:nvSpPr>
          <p:cNvPr id="3" name="TextBox 2"/>
          <p:cNvSpPr txBox="1"/>
          <p:nvPr/>
        </p:nvSpPr>
        <p:spPr>
          <a:xfrm>
            <a:off x="612971" y="1444005"/>
            <a:ext cx="1267036" cy="735178"/>
          </a:xfrm>
          <a:prstGeom prst="rect">
            <a:avLst/>
          </a:prstGeom>
          <a:noFill/>
        </p:spPr>
        <p:txBody>
          <a:bodyPr wrap="square" lIns="0" tIns="0" rIns="0" bIns="0" rtlCol="0">
            <a:noAutofit/>
          </a:bodyPr>
          <a:lstStyle/>
          <a:p>
            <a:pPr algn="l"/>
            <a:r>
              <a:rPr lang="en-GB" b="0" i="0" dirty="0">
                <a:latin typeface="Suisse Int'l" panose="020B0504000000000000" pitchFamily="34" charset="77"/>
              </a:rPr>
              <a:t>Forces and moments</a:t>
            </a:r>
          </a:p>
        </p:txBody>
      </p:sp>
      <mc:AlternateContent xmlns:mc="http://schemas.openxmlformats.org/markup-compatibility/2006" xmlns:a14="http://schemas.microsoft.com/office/drawing/2010/main">
        <mc:Choice Requires="a14">
          <p:sp>
            <p:nvSpPr>
              <p:cNvPr id="6" name="TextBox 5"/>
              <p:cNvSpPr txBox="1"/>
              <p:nvPr/>
            </p:nvSpPr>
            <p:spPr>
              <a:xfrm>
                <a:off x="2482646" y="1094755"/>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𝑚𝑉</m:t>
                          </m:r>
                        </m:e>
                      </m:d>
                      <m:r>
                        <a:rPr lang="es-ES" sz="1400" b="0" i="1" smtClean="0">
                          <a:latin typeface="Cambria Math" panose="02040503050406030204" pitchFamily="18" charset="0"/>
                        </a:rPr>
                        <m:t>=∑</m:t>
                      </m:r>
                      <m:r>
                        <a:rPr lang="es-ES" sz="1400" b="0" i="1" smtClean="0">
                          <a:latin typeface="Cambria Math" panose="02040503050406030204" pitchFamily="18" charset="0"/>
                        </a:rPr>
                        <m:t>𝐹</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𝑇h𝑟𝑢𝑠𝑡</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𝐺𝑟𝑎𝑣𝑖𝑡𝑦</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𝐶𝑜𝑛𝑡𝑟𝑜𝑙𝑠</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𝑃𝑟𝑜𝑝𝑢𝑙𝑠𝑖𝑜𝑛</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𝐷𝑖𝑠𝑡𝑢𝑟𝑏𝑎𝑛𝑐𝑒𝑠</m:t>
                          </m:r>
                        </m:sub>
                      </m:sSub>
                    </m:oMath>
                  </m:oMathPara>
                </a14:m>
                <a:endParaRPr lang="en-GB" b="0" i="0" dirty="0">
                  <a:latin typeface="Suisse Int'l" panose="020B0504000000000000" pitchFamily="34" charset="7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2646" y="1094755"/>
                <a:ext cx="914400" cy="914400"/>
              </a:xfrm>
              <a:prstGeom prst="rect">
                <a:avLst/>
              </a:prstGeom>
              <a:blipFill>
                <a:blip r:embed="rId2"/>
                <a:stretch>
                  <a:fillRect l="-6667" t="-667" r="-59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82646" y="1892061"/>
                <a:ext cx="914400" cy="914400"/>
              </a:xfrm>
              <a:prstGeom prst="rect">
                <a:avLst/>
              </a:prstGeom>
              <a:noFill/>
            </p:spPr>
            <p:txBody>
              <a:bodyPr wrap="none" lIns="0" tIns="0" rIns="0" bIns="0" rtlCol="0">
                <a:noAutofit/>
              </a:bodyPr>
              <a:lstStyle/>
              <a:p>
                <a14:m>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𝐼𝑤</m:t>
                        </m:r>
                      </m:e>
                    </m:d>
                    <m:r>
                      <a:rPr lang="es-ES" sz="1400" b="0" i="1" smtClean="0">
                        <a:latin typeface="Cambria Math" panose="02040503050406030204" pitchFamily="18" charset="0"/>
                      </a:rPr>
                      <m:t>=∑</m:t>
                    </m:r>
                    <m:r>
                      <a:rPr lang="es-ES" sz="1400" b="0" i="1" smtClean="0">
                        <a:latin typeface="Cambria Math" panose="02040503050406030204" pitchFamily="18" charset="0"/>
                      </a:rPr>
                      <m:t>𝑀</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𝑇h𝑟𝑢𝑠𝑡</m:t>
                        </m:r>
                      </m:sub>
                    </m:sSub>
                    <m:r>
                      <a:rPr lang="en-GB" sz="1400" b="0" i="1" smtClean="0">
                        <a:latin typeface="Cambria Math" panose="02040503050406030204" pitchFamily="18" charset="0"/>
                      </a:rPr>
                      <m:t>+</m:t>
                    </m:r>
                  </m:oMath>
                </a14:m>
                <a:r>
                  <a:rPr lang="en-GB" sz="1400" dirty="0"/>
                  <a:t> </a:t>
                </a:r>
                <a14:m>
                  <m:oMath xmlns:m="http://schemas.openxmlformats.org/officeDocument/2006/math">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𝐶𝑜𝑛𝑡𝑟𝑜𝑙𝑠</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𝑃𝑟𝑜𝑝𝑢𝑙𝑠𝑖𝑜𝑛</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𝐷𝑖𝑠𝑡𝑢𝑟𝑏𝑎𝑛𝑐𝑒𝑠</m:t>
                        </m:r>
                      </m:sub>
                    </m:sSub>
                  </m:oMath>
                </a14:m>
                <a:endParaRPr lang="en-GB" b="0" i="0" dirty="0">
                  <a:latin typeface="Suisse Int'l" panose="020B0504000000000000" pitchFamily="34" charset="7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82646" y="1892061"/>
                <a:ext cx="914400" cy="914400"/>
              </a:xfrm>
              <a:prstGeom prst="rect">
                <a:avLst/>
              </a:prstGeom>
              <a:blipFill>
                <a:blip r:embed="rId3"/>
                <a:stretch>
                  <a:fillRect l="-4667" r="-529333"/>
                </a:stretch>
              </a:blipFill>
            </p:spPr>
            <p:txBody>
              <a:bodyPr/>
              <a:lstStyle/>
              <a:p>
                <a:r>
                  <a:rPr lang="en-GB">
                    <a:noFill/>
                  </a:rPr>
                  <a:t> </a:t>
                </a:r>
              </a:p>
            </p:txBody>
          </p:sp>
        </mc:Fallback>
      </mc:AlternateContent>
      <p:cxnSp>
        <p:nvCxnSpPr>
          <p:cNvPr id="13" name="Straight Arrow Connector 12"/>
          <p:cNvCxnSpPr>
            <a:stCxn id="3" idx="3"/>
          </p:cNvCxnSpPr>
          <p:nvPr/>
        </p:nvCxnSpPr>
        <p:spPr>
          <a:xfrm flipV="1">
            <a:off x="1880007" y="1385484"/>
            <a:ext cx="519379" cy="4261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a:off x="1880007" y="1811594"/>
            <a:ext cx="519379" cy="3675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189925" y="1104558"/>
            <a:ext cx="511323" cy="441671"/>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3104783" y="1843784"/>
            <a:ext cx="578939" cy="408203"/>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p:cNvSpPr txBox="1"/>
              <p:nvPr/>
            </p:nvSpPr>
            <p:spPr>
              <a:xfrm>
                <a:off x="884275" y="2822097"/>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𝐹</m:t>
                      </m:r>
                    </m:oMath>
                  </m:oMathPara>
                </a14:m>
                <a:endParaRPr lang="en-GB" b="0" i="0" dirty="0">
                  <a:latin typeface="Suisse Int'l" panose="020B0504000000000000" pitchFamily="34" charset="77"/>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84275" y="2822097"/>
                <a:ext cx="603504" cy="490143"/>
              </a:xfrm>
              <a:prstGeom prst="rect">
                <a:avLst/>
              </a:prstGeom>
              <a:blipFill>
                <a:blip r:embed="rId4"/>
                <a:stretch>
                  <a:fillRect l="-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84275" y="3312240"/>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𝑀</m:t>
                      </m:r>
                    </m:oMath>
                  </m:oMathPara>
                </a14:m>
                <a:endParaRPr lang="en-GB" b="0" i="0" dirty="0">
                  <a:latin typeface="Suisse Int'l" panose="020B0504000000000000" pitchFamily="34" charset="77"/>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84275" y="3312240"/>
                <a:ext cx="603504" cy="490143"/>
              </a:xfrm>
              <a:prstGeom prst="rect">
                <a:avLst/>
              </a:prstGeom>
              <a:blipFill>
                <a:blip r:embed="rId5"/>
                <a:stretch>
                  <a:fillRect l="-18182"/>
                </a:stretch>
              </a:blipFill>
            </p:spPr>
            <p:txBody>
              <a:bodyPr/>
              <a:lstStyle/>
              <a:p>
                <a:r>
                  <a:rPr lang="en-GB">
                    <a:noFill/>
                  </a:rPr>
                  <a:t> </a:t>
                </a:r>
              </a:p>
            </p:txBody>
          </p:sp>
        </mc:Fallback>
      </mc:AlternateContent>
      <p:sp>
        <p:nvSpPr>
          <p:cNvPr id="23" name="Right Brace 22"/>
          <p:cNvSpPr/>
          <p:nvPr/>
        </p:nvSpPr>
        <p:spPr>
          <a:xfrm>
            <a:off x="1320618" y="2806461"/>
            <a:ext cx="106935" cy="812031"/>
          </a:xfrm>
          <a:prstGeom prst="rightBrace">
            <a:avLst>
              <a:gd name="adj1" fmla="val 58333"/>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1607294" y="2926967"/>
            <a:ext cx="6981500" cy="293685"/>
          </a:xfrm>
          <a:prstGeom prst="rect">
            <a:avLst/>
          </a:prstGeom>
          <a:noFill/>
        </p:spPr>
        <p:txBody>
          <a:bodyPr wrap="square" lIns="0" tIns="0" rIns="0" bIns="0" rtlCol="0">
            <a:noAutofit/>
          </a:bodyPr>
          <a:lstStyle/>
          <a:p>
            <a:pPr algn="l"/>
            <a:r>
              <a:rPr lang="en-GB" b="0" i="0" dirty="0">
                <a:latin typeface="Suisse Int'l" panose="020B0504000000000000" pitchFamily="34" charset="77"/>
              </a:rPr>
              <a:t>Develop a model form from w</a:t>
            </a:r>
            <a:r>
              <a:rPr lang="en-GB" dirty="0">
                <a:latin typeface="Suisse Int'l" panose="020B0504000000000000" pitchFamily="34" charset="77"/>
              </a:rPr>
              <a:t>hich parameters can be estimated using </a:t>
            </a:r>
            <a:r>
              <a:rPr lang="en-GB" u="sng" dirty="0">
                <a:latin typeface="Suisse Int'l" panose="020B0504000000000000" pitchFamily="34" charset="77"/>
              </a:rPr>
              <a:t>flight test data</a:t>
            </a:r>
            <a:endParaRPr lang="en-GB" b="0" i="0" u="sng" dirty="0">
              <a:latin typeface="Suisse Int'l" panose="020B0504000000000000" pitchFamily="34" charset="77"/>
            </a:endParaRPr>
          </a:p>
        </p:txBody>
      </p:sp>
      <p:cxnSp>
        <p:nvCxnSpPr>
          <p:cNvPr id="26" name="Straight Arrow Connector 25"/>
          <p:cNvCxnSpPr/>
          <p:nvPr/>
        </p:nvCxnSpPr>
        <p:spPr>
          <a:xfrm>
            <a:off x="4609526" y="3353246"/>
            <a:ext cx="0" cy="89979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92695" y="3614934"/>
            <a:ext cx="4085545" cy="338399"/>
          </a:xfrm>
          <a:prstGeom prst="rect">
            <a:avLst/>
          </a:prstGeom>
          <a:noFill/>
        </p:spPr>
        <p:txBody>
          <a:bodyPr wrap="square" lIns="0" tIns="0" rIns="0" bIns="0" rtlCol="0">
            <a:noAutofit/>
          </a:bodyPr>
          <a:lstStyle/>
          <a:p>
            <a:r>
              <a:rPr lang="en-GB" b="0" i="0" dirty="0">
                <a:latin typeface="Suisse Int'l" panose="020B0504000000000000" pitchFamily="34" charset="77"/>
              </a:rPr>
              <a:t>for example</a:t>
            </a:r>
          </a:p>
        </p:txBody>
      </p:sp>
      <mc:AlternateContent xmlns:mc="http://schemas.openxmlformats.org/markup-compatibility/2006" xmlns:a14="http://schemas.microsoft.com/office/drawing/2010/main">
        <mc:Choice Requires="a14">
          <p:sp>
            <p:nvSpPr>
              <p:cNvPr id="14" name="TextBox 13"/>
              <p:cNvSpPr txBox="1"/>
              <p:nvPr/>
            </p:nvSpPr>
            <p:spPr>
              <a:xfrm>
                <a:off x="1529355" y="5018011"/>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0</m:t>
                              </m:r>
                            </m:sub>
                          </m:sSub>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𝛼</m:t>
                              </m:r>
                            </m:sub>
                          </m:sSub>
                        </m:sub>
                      </m:sSub>
                      <m:r>
                        <a:rPr lang="es-ES" sz="2800" b="0" i="1" smtClean="0">
                          <a:latin typeface="Cambria Math" panose="02040503050406030204" pitchFamily="18" charset="0"/>
                        </a:rPr>
                        <m:t>𝛼</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𝑞</m:t>
                              </m:r>
                            </m:sub>
                          </m:sSub>
                        </m:sub>
                      </m:sSub>
                      <m:r>
                        <a:rPr lang="es-ES" sz="2800" b="0" i="1" smtClean="0">
                          <a:latin typeface="Cambria Math" panose="02040503050406030204" pitchFamily="18" charset="0"/>
                        </a:rPr>
                        <m:t>𝑞</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e>
                        <m:sub>
                          <m:r>
                            <a:rPr lang="es-ES" sz="2800" b="0" i="1" smtClean="0">
                              <a:latin typeface="Cambria Math" panose="02040503050406030204" pitchFamily="18" charset="0"/>
                            </a:rPr>
                            <m:t>𝛿</m:t>
                          </m:r>
                        </m:sub>
                      </m:sSub>
                      <m:r>
                        <a:rPr lang="es-ES" sz="2800" b="0" i="1" smtClean="0">
                          <a:latin typeface="Cambria Math" panose="02040503050406030204" pitchFamily="18" charset="0"/>
                        </a:rPr>
                        <m:t>𝛿</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𝜈</m:t>
                          </m:r>
                        </m:e>
                        <m:sub>
                          <m:r>
                            <a:rPr lang="es-ES" sz="2800" b="0" i="1" smtClean="0">
                              <a:latin typeface="Cambria Math" panose="02040503050406030204" pitchFamily="18" charset="0"/>
                            </a:rPr>
                            <m:t>𝑚</m:t>
                          </m:r>
                        </m:sub>
                      </m:sSub>
                    </m:oMath>
                  </m:oMathPara>
                </a14:m>
                <a:endParaRPr lang="en-GB" sz="2800" b="0" i="0" dirty="0">
                  <a:latin typeface="Suisse Int'l" panose="020B0504000000000000" pitchFamily="34" charset="77"/>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529355" y="5018011"/>
                <a:ext cx="914400" cy="914400"/>
              </a:xfrm>
              <a:prstGeom prst="rect">
                <a:avLst/>
              </a:prstGeom>
              <a:blipFill>
                <a:blip r:embed="rId6"/>
                <a:stretch>
                  <a:fillRect r="-642000"/>
                </a:stretch>
              </a:blipFill>
            </p:spPr>
            <p:txBody>
              <a:bodyPr/>
              <a:lstStyle/>
              <a:p>
                <a:r>
                  <a:rPr lang="de-CH">
                    <a:noFill/>
                  </a:rPr>
                  <a:t> </a:t>
                </a:r>
              </a:p>
            </p:txBody>
          </p:sp>
        </mc:Fallback>
      </mc:AlternateContent>
      <p:sp>
        <p:nvSpPr>
          <p:cNvPr id="17" name="Right Brace 16"/>
          <p:cNvSpPr/>
          <p:nvPr/>
        </p:nvSpPr>
        <p:spPr>
          <a:xfrm rot="5400000">
            <a:off x="2650248" y="5378101"/>
            <a:ext cx="132411" cy="467616"/>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ight Brace 27"/>
          <p:cNvSpPr/>
          <p:nvPr/>
        </p:nvSpPr>
        <p:spPr>
          <a:xfrm rot="5400000">
            <a:off x="3699614" y="5274504"/>
            <a:ext cx="132413" cy="644010"/>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ight Brace 28"/>
          <p:cNvSpPr/>
          <p:nvPr/>
        </p:nvSpPr>
        <p:spPr>
          <a:xfrm rot="5400000">
            <a:off x="4924234" y="5309418"/>
            <a:ext cx="137541" cy="59985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Right Brace 29"/>
          <p:cNvSpPr/>
          <p:nvPr/>
        </p:nvSpPr>
        <p:spPr>
          <a:xfrm rot="5400000">
            <a:off x="6169161" y="5292690"/>
            <a:ext cx="132410" cy="594354"/>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3277389" y="5717597"/>
            <a:ext cx="1620873"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s</a:t>
            </a:r>
            <a:r>
              <a:rPr lang="en-GB" sz="1400" b="0" i="0" dirty="0">
                <a:latin typeface="Suisse Int'l" panose="020B0504000000000000" pitchFamily="34" charset="77"/>
              </a:rPr>
              <a:t>tatic stability</a:t>
            </a:r>
          </a:p>
        </p:txBody>
      </p:sp>
      <p:sp>
        <p:nvSpPr>
          <p:cNvPr id="34" name="TextBox 33"/>
          <p:cNvSpPr txBox="1"/>
          <p:nvPr/>
        </p:nvSpPr>
        <p:spPr>
          <a:xfrm>
            <a:off x="4692695" y="5739598"/>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dynamic stability</a:t>
            </a:r>
            <a:br>
              <a:rPr lang="en-GB" sz="1400" b="0" i="0" dirty="0">
                <a:latin typeface="Suisse Int'l" panose="020B0504000000000000" pitchFamily="34" charset="77"/>
              </a:rPr>
            </a:br>
            <a:r>
              <a:rPr lang="en-GB" sz="1400" b="0" i="0" dirty="0">
                <a:latin typeface="Suisse Int'l" panose="020B0504000000000000" pitchFamily="34" charset="77"/>
              </a:rPr>
              <a:t>(damping)</a:t>
            </a:r>
          </a:p>
        </p:txBody>
      </p:sp>
      <p:sp>
        <p:nvSpPr>
          <p:cNvPr id="39" name="TextBox 38"/>
          <p:cNvSpPr txBox="1"/>
          <p:nvPr/>
        </p:nvSpPr>
        <p:spPr>
          <a:xfrm>
            <a:off x="5966048" y="5699307"/>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pitch control authority</a:t>
            </a:r>
          </a:p>
        </p:txBody>
      </p:sp>
      <p:sp>
        <p:nvSpPr>
          <p:cNvPr id="40" name="TextBox 39"/>
          <p:cNvSpPr txBox="1"/>
          <p:nvPr/>
        </p:nvSpPr>
        <p:spPr>
          <a:xfrm>
            <a:off x="2297419" y="5785030"/>
            <a:ext cx="1111706"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pitching moment bias</a:t>
            </a:r>
            <a:endParaRPr lang="en-GB" sz="1400" b="0" i="0" dirty="0">
              <a:latin typeface="Suisse Int'l" panose="020B0504000000000000" pitchFamily="34" charset="77"/>
            </a:endParaRPr>
          </a:p>
        </p:txBody>
      </p:sp>
      <p:sp>
        <p:nvSpPr>
          <p:cNvPr id="41" name="Right Brace 40"/>
          <p:cNvSpPr/>
          <p:nvPr/>
        </p:nvSpPr>
        <p:spPr>
          <a:xfrm rot="5400000" flipH="1">
            <a:off x="4118309" y="4847916"/>
            <a:ext cx="145324" cy="357807"/>
          </a:xfrm>
          <a:prstGeom prst="rightBrace">
            <a:avLst/>
          </a:prstGeom>
          <a:ln w="12700">
            <a:solidFill>
              <a:srgbClr val="C0000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p:cNvSpPr txBox="1"/>
          <p:nvPr/>
        </p:nvSpPr>
        <p:spPr>
          <a:xfrm>
            <a:off x="3856914" y="4449464"/>
            <a:ext cx="89065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H/C angle of attack</a:t>
            </a:r>
            <a:endParaRPr lang="en-GB" sz="1400" b="0" i="0" dirty="0">
              <a:latin typeface="Suisse Int'l" panose="020B0504000000000000" pitchFamily="34" charset="77"/>
            </a:endParaRPr>
          </a:p>
        </p:txBody>
      </p:sp>
      <p:sp>
        <p:nvSpPr>
          <p:cNvPr id="43" name="TextBox 42"/>
          <p:cNvSpPr txBox="1"/>
          <p:nvPr/>
        </p:nvSpPr>
        <p:spPr>
          <a:xfrm>
            <a:off x="5098044" y="4266490"/>
            <a:ext cx="982410" cy="418923"/>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longitudinal angular velocity</a:t>
            </a:r>
          </a:p>
        </p:txBody>
      </p:sp>
      <p:sp>
        <p:nvSpPr>
          <p:cNvPr id="44" name="Right Brace 43"/>
          <p:cNvSpPr/>
          <p:nvPr/>
        </p:nvSpPr>
        <p:spPr>
          <a:xfrm rot="5400000" flipH="1">
            <a:off x="5311236" y="4847916"/>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TextBox 44"/>
          <p:cNvSpPr txBox="1"/>
          <p:nvPr/>
        </p:nvSpPr>
        <p:spPr>
          <a:xfrm>
            <a:off x="6536438" y="4231752"/>
            <a:ext cx="982410"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 control </a:t>
            </a:r>
            <a:r>
              <a:rPr lang="en-GB" sz="1400" b="0" i="0" dirty="0">
                <a:latin typeface="Suisse Int'l" panose="020B0504000000000000" pitchFamily="34" charset="77"/>
              </a:rPr>
              <a:t>input</a:t>
            </a:r>
          </a:p>
        </p:txBody>
      </p:sp>
      <p:sp>
        <p:nvSpPr>
          <p:cNvPr id="46" name="Right Brace 45"/>
          <p:cNvSpPr/>
          <p:nvPr/>
        </p:nvSpPr>
        <p:spPr>
          <a:xfrm rot="5400000" flipH="1">
            <a:off x="6637560" y="482142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Freihandform: Form 34">
            <a:extLst>
              <a:ext uri="{FF2B5EF4-FFF2-40B4-BE49-F238E27FC236}">
                <a16:creationId xmlns:a16="http://schemas.microsoft.com/office/drawing/2014/main" id="{0C721E8D-4E33-4CDC-A21E-5F5EFD9BA37C}"/>
              </a:ext>
            </a:extLst>
          </p:cNvPr>
          <p:cNvSpPr/>
          <p:nvPr/>
        </p:nvSpPr>
        <p:spPr>
          <a:xfrm>
            <a:off x="1241956" y="4505304"/>
            <a:ext cx="374864" cy="56769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 name="connsiteX0" fmla="*/ 946478 w 946478"/>
              <a:gd name="connsiteY0" fmla="*/ 0 h 468630"/>
              <a:gd name="connsiteX1" fmla="*/ 2073 w 946478"/>
              <a:gd name="connsiteY1" fmla="*/ 135255 h 468630"/>
              <a:gd name="connsiteX2" fmla="*/ 695018 w 946478"/>
              <a:gd name="connsiteY2" fmla="*/ 273368 h 468630"/>
              <a:gd name="connsiteX3" fmla="*/ 773598 w 946478"/>
              <a:gd name="connsiteY3" fmla="*/ 468630 h 468630"/>
              <a:gd name="connsiteX0" fmla="*/ 272589 w 438649"/>
              <a:gd name="connsiteY0" fmla="*/ 0 h 468630"/>
              <a:gd name="connsiteX1" fmla="*/ 433084 w 438649"/>
              <a:gd name="connsiteY1" fmla="*/ 196215 h 468630"/>
              <a:gd name="connsiteX2" fmla="*/ 21129 w 438649"/>
              <a:gd name="connsiteY2" fmla="*/ 273368 h 468630"/>
              <a:gd name="connsiteX3" fmla="*/ 99709 w 438649"/>
              <a:gd name="connsiteY3" fmla="*/ 468630 h 468630"/>
              <a:gd name="connsiteX0" fmla="*/ 172880 w 333403"/>
              <a:gd name="connsiteY0" fmla="*/ 0 h 468630"/>
              <a:gd name="connsiteX1" fmla="*/ 333375 w 333403"/>
              <a:gd name="connsiteY1" fmla="*/ 196215 h 468630"/>
              <a:gd name="connsiteX2" fmla="*/ 157640 w 333403"/>
              <a:gd name="connsiteY2" fmla="*/ 273368 h 468630"/>
              <a:gd name="connsiteX3" fmla="*/ 0 w 333403"/>
              <a:gd name="connsiteY3" fmla="*/ 468630 h 468630"/>
              <a:gd name="connsiteX0" fmla="*/ 172880 w 336273"/>
              <a:gd name="connsiteY0" fmla="*/ 0 h 468630"/>
              <a:gd name="connsiteX1" fmla="*/ 333375 w 336273"/>
              <a:gd name="connsiteY1" fmla="*/ 196215 h 468630"/>
              <a:gd name="connsiteX2" fmla="*/ 0 w 336273"/>
              <a:gd name="connsiteY2" fmla="*/ 468630 h 468630"/>
              <a:gd name="connsiteX0" fmla="*/ 179 w 160698"/>
              <a:gd name="connsiteY0" fmla="*/ 0 h 529590"/>
              <a:gd name="connsiteX1" fmla="*/ 160674 w 160698"/>
              <a:gd name="connsiteY1" fmla="*/ 196215 h 529590"/>
              <a:gd name="connsiteX2" fmla="*/ 10179 w 160698"/>
              <a:gd name="connsiteY2" fmla="*/ 529590 h 529590"/>
              <a:gd name="connsiteX0" fmla="*/ 43158 w 203831"/>
              <a:gd name="connsiteY0" fmla="*/ 0 h 529590"/>
              <a:gd name="connsiteX1" fmla="*/ 203653 w 203831"/>
              <a:gd name="connsiteY1" fmla="*/ 196215 h 529590"/>
              <a:gd name="connsiteX2" fmla="*/ 4154 w 203831"/>
              <a:gd name="connsiteY2" fmla="*/ 248263 h 529590"/>
              <a:gd name="connsiteX3" fmla="*/ 53158 w 203831"/>
              <a:gd name="connsiteY3" fmla="*/ 529590 h 529590"/>
              <a:gd name="connsiteX0" fmla="*/ 125514 w 139219"/>
              <a:gd name="connsiteY0" fmla="*/ 0 h 529590"/>
              <a:gd name="connsiteX1" fmla="*/ 259 w 139219"/>
              <a:gd name="connsiteY1" fmla="*/ 186690 h 529590"/>
              <a:gd name="connsiteX2" fmla="*/ 86510 w 139219"/>
              <a:gd name="connsiteY2" fmla="*/ 248263 h 529590"/>
              <a:gd name="connsiteX3" fmla="*/ 135514 w 139219"/>
              <a:gd name="connsiteY3" fmla="*/ 529590 h 529590"/>
              <a:gd name="connsiteX0" fmla="*/ 43159 w 56864"/>
              <a:gd name="connsiteY0" fmla="*/ 0 h 529590"/>
              <a:gd name="connsiteX1" fmla="*/ 4155 w 56864"/>
              <a:gd name="connsiteY1" fmla="*/ 248263 h 529590"/>
              <a:gd name="connsiteX2" fmla="*/ 53159 w 56864"/>
              <a:gd name="connsiteY2" fmla="*/ 529590 h 529590"/>
              <a:gd name="connsiteX0" fmla="*/ 147 w 375802"/>
              <a:gd name="connsiteY0" fmla="*/ 0 h 567690"/>
              <a:gd name="connsiteX1" fmla="*/ 323093 w 375802"/>
              <a:gd name="connsiteY1" fmla="*/ 286363 h 567690"/>
              <a:gd name="connsiteX2" fmla="*/ 372097 w 375802"/>
              <a:gd name="connsiteY2" fmla="*/ 567690 h 567690"/>
              <a:gd name="connsiteX0" fmla="*/ 188 w 374400"/>
              <a:gd name="connsiteY0" fmla="*/ 0 h 567690"/>
              <a:gd name="connsiteX1" fmla="*/ 251697 w 374400"/>
              <a:gd name="connsiteY1" fmla="*/ 305413 h 567690"/>
              <a:gd name="connsiteX2" fmla="*/ 372138 w 374400"/>
              <a:gd name="connsiteY2" fmla="*/ 567690 h 567690"/>
              <a:gd name="connsiteX0" fmla="*/ 215 w 374080"/>
              <a:gd name="connsiteY0" fmla="*/ 0 h 567690"/>
              <a:gd name="connsiteX1" fmla="*/ 218387 w 374080"/>
              <a:gd name="connsiteY1" fmla="*/ 305413 h 567690"/>
              <a:gd name="connsiteX2" fmla="*/ 372165 w 374080"/>
              <a:gd name="connsiteY2" fmla="*/ 567690 h 567690"/>
              <a:gd name="connsiteX0" fmla="*/ 264 w 374129"/>
              <a:gd name="connsiteY0" fmla="*/ 0 h 567690"/>
              <a:gd name="connsiteX1" fmla="*/ 218436 w 374129"/>
              <a:gd name="connsiteY1" fmla="*/ 305413 h 567690"/>
              <a:gd name="connsiteX2" fmla="*/ 372214 w 374129"/>
              <a:gd name="connsiteY2" fmla="*/ 567690 h 567690"/>
              <a:gd name="connsiteX0" fmla="*/ 264 w 374864"/>
              <a:gd name="connsiteY0" fmla="*/ 0 h 567690"/>
              <a:gd name="connsiteX1" fmla="*/ 218436 w 374864"/>
              <a:gd name="connsiteY1" fmla="*/ 305413 h 567690"/>
              <a:gd name="connsiteX2" fmla="*/ 372214 w 374864"/>
              <a:gd name="connsiteY2" fmla="*/ 567690 h 567690"/>
            </a:gdLst>
            <a:ahLst/>
            <a:cxnLst>
              <a:cxn ang="0">
                <a:pos x="connsiteX0" y="connsiteY0"/>
              </a:cxn>
              <a:cxn ang="0">
                <a:pos x="connsiteX1" y="connsiteY1"/>
              </a:cxn>
              <a:cxn ang="0">
                <a:pos x="connsiteX2" y="connsiteY2"/>
              </a:cxn>
            </a:cxnLst>
            <a:rect l="l" t="t" r="r" b="b"/>
            <a:pathLst>
              <a:path w="374864" h="567690">
                <a:moveTo>
                  <a:pt x="264" y="0"/>
                </a:moveTo>
                <a:cubicBezTo>
                  <a:pt x="-7862" y="51722"/>
                  <a:pt x="173906" y="221911"/>
                  <a:pt x="218436" y="305413"/>
                </a:cubicBezTo>
                <a:cubicBezTo>
                  <a:pt x="255266" y="356213"/>
                  <a:pt x="395797" y="517627"/>
                  <a:pt x="372214" y="56769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hteck 7">
            <a:extLst>
              <a:ext uri="{FF2B5EF4-FFF2-40B4-BE49-F238E27FC236}">
                <a16:creationId xmlns:a16="http://schemas.microsoft.com/office/drawing/2014/main" id="{9B04BE20-AD37-47B8-BFEE-A45AB6B7246A}"/>
              </a:ext>
            </a:extLst>
          </p:cNvPr>
          <p:cNvSpPr/>
          <p:nvPr/>
        </p:nvSpPr>
        <p:spPr>
          <a:xfrm>
            <a:off x="409758" y="4080132"/>
            <a:ext cx="2827569" cy="369332"/>
          </a:xfrm>
          <a:prstGeom prst="rect">
            <a:avLst/>
          </a:prstGeom>
        </p:spPr>
        <p:txBody>
          <a:bodyPr wrap="none">
            <a:spAutoFit/>
          </a:bodyPr>
          <a:lstStyle/>
          <a:p>
            <a:r>
              <a:rPr lang="en-GB" dirty="0">
                <a:latin typeface="Suisse Int'l" panose="020B0504000000000000" pitchFamily="34" charset="77"/>
              </a:rPr>
              <a:t>Pitching moment coefficient</a:t>
            </a:r>
          </a:p>
        </p:txBody>
      </p:sp>
      <p:sp>
        <p:nvSpPr>
          <p:cNvPr id="36" name="TextBox 35"/>
          <p:cNvSpPr txBox="1"/>
          <p:nvPr/>
        </p:nvSpPr>
        <p:spPr>
          <a:xfrm>
            <a:off x="7859290" y="4475951"/>
            <a:ext cx="117976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measurement noise</a:t>
            </a:r>
            <a:endParaRPr lang="en-GB" sz="1400" b="0" i="0" dirty="0">
              <a:latin typeface="Suisse Int'l" panose="020B0504000000000000" pitchFamily="34" charset="77"/>
            </a:endParaRPr>
          </a:p>
        </p:txBody>
      </p:sp>
      <p:sp>
        <p:nvSpPr>
          <p:cNvPr id="37" name="Right Brace 36"/>
          <p:cNvSpPr/>
          <p:nvPr/>
        </p:nvSpPr>
        <p:spPr>
          <a:xfrm rot="5400000" flipH="1">
            <a:off x="8029748" y="484271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267935747"/>
      </p:ext>
    </p:extLst>
  </p:cSld>
  <p:clrMapOvr>
    <a:masterClrMapping/>
  </p:clrMapOvr>
</p:sld>
</file>

<file path=ppt/theme/theme1.xml><?xml version="1.0" encoding="utf-8"?>
<a:theme xmlns:a="http://schemas.openxmlformats.org/drawingml/2006/main" name="Presentation11">
  <a:themeElements>
    <a:clrScheme name="Kopter">
      <a:dk1>
        <a:srgbClr val="000000"/>
      </a:dk1>
      <a:lt1>
        <a:srgbClr val="FFFFFF"/>
      </a:lt1>
      <a:dk2>
        <a:srgbClr val="B60C2F"/>
      </a:dk2>
      <a:lt2>
        <a:srgbClr val="A7A8A9"/>
      </a:lt2>
      <a:accent1>
        <a:srgbClr val="636569"/>
      </a:accent1>
      <a:accent2>
        <a:srgbClr val="B60C2F"/>
      </a:accent2>
      <a:accent3>
        <a:srgbClr val="A7A8A9"/>
      </a:accent3>
      <a:accent4>
        <a:srgbClr val="636569"/>
      </a:accent4>
      <a:accent5>
        <a:srgbClr val="B60C2F"/>
      </a:accent5>
      <a:accent6>
        <a:srgbClr val="A7A8A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b="0" i="0" dirty="0" smtClean="0">
            <a:latin typeface="Suisse Int'l" panose="020B0504000000000000" pitchFamily="34" charset="77"/>
          </a:defRPr>
        </a:defPPr>
      </a:lstStyle>
    </a:txDef>
  </a:objectDefaults>
  <a:extraClrSchemeLst/>
  <a:extLst>
    <a:ext uri="{05A4C25C-085E-4340-85A3-A5531E510DB2}">
      <thm15:themeFamily xmlns:thm15="http://schemas.microsoft.com/office/thememl/2012/main" name="10042951_29M_EN_05_#02" id="{0C9A381A-EB4E-4619-BA6B-D5762930C4B4}" vid="{87551F3E-D20F-41BB-8592-A974D85FF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4-3 General EN - 10042951_29M_EN_05</Template>
  <TotalTime>63</TotalTime>
  <Words>1352</Words>
  <Application>Microsoft Office PowerPoint</Application>
  <PresentationFormat>On-screen Show (4:3)</PresentationFormat>
  <Paragraphs>263</Paragraphs>
  <Slides>19</Slides>
  <Notes>10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.AppleSystemUIFont</vt:lpstr>
      <vt:lpstr>Arial</vt:lpstr>
      <vt:lpstr>Calibri</vt:lpstr>
      <vt:lpstr>Cambria Math</vt:lpstr>
      <vt:lpstr>Suisse Int'l</vt:lpstr>
      <vt:lpstr>Presentation11</vt:lpstr>
      <vt:lpstr>System Identification to support and enhance Flight Testing</vt:lpstr>
      <vt:lpstr>Aircraft System Identification</vt:lpstr>
      <vt:lpstr>Problems in Aircraft Dynamics</vt:lpstr>
      <vt:lpstr>Applications of Aircraft System ID techniques</vt:lpstr>
      <vt:lpstr>Aircraft Simulation - Ongoing Kopter project</vt:lpstr>
      <vt:lpstr>Aircraft Simulation – Current Kopter approach</vt:lpstr>
      <vt:lpstr>PowerPoint Presentation</vt:lpstr>
      <vt:lpstr>System ID R/C Model vs FlightLab</vt:lpstr>
      <vt:lpstr>How does it work?</vt:lpstr>
      <vt:lpstr>How does it work?</vt:lpstr>
      <vt:lpstr>How does it work?</vt:lpstr>
      <vt:lpstr>Tools – SIDPAC software</vt:lpstr>
      <vt:lpstr>Tools – SIDPAC software</vt:lpstr>
      <vt:lpstr>What would I need?</vt:lpstr>
      <vt:lpstr>Why to introduce System ID into P3 test campaign? </vt:lpstr>
      <vt:lpstr>Why I can be the one doing this?</vt:lpstr>
      <vt:lpstr>PowerPoint Presentation</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Identification to support Flight Test activities</dc:title>
  <dc:creator>Alejandro Valverde</dc:creator>
  <cp:lastModifiedBy>Alejandro Valverde</cp:lastModifiedBy>
  <cp:revision>103</cp:revision>
  <dcterms:created xsi:type="dcterms:W3CDTF">2018-02-21T14:41:24Z</dcterms:created>
  <dcterms:modified xsi:type="dcterms:W3CDTF">2018-02-27T16:14:30Z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XX_Autor">
    <vt:lpwstr/>
  </property>
</Properties>
</file>